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256" r:id="rId2"/>
    <p:sldId id="258" r:id="rId3"/>
    <p:sldId id="259" r:id="rId4"/>
    <p:sldId id="263" r:id="rId5"/>
    <p:sldId id="260" r:id="rId6"/>
    <p:sldId id="261" r:id="rId7"/>
    <p:sldId id="275" r:id="rId8"/>
    <p:sldId id="276" r:id="rId9"/>
    <p:sldId id="264" r:id="rId10"/>
    <p:sldId id="277" r:id="rId11"/>
    <p:sldId id="278" r:id="rId12"/>
    <p:sldId id="265" r:id="rId13"/>
    <p:sldId id="279" r:id="rId14"/>
    <p:sldId id="280" r:id="rId15"/>
    <p:sldId id="266" r:id="rId16"/>
    <p:sldId id="282" r:id="rId17"/>
    <p:sldId id="283" r:id="rId18"/>
    <p:sldId id="267" r:id="rId19"/>
    <p:sldId id="284" r:id="rId20"/>
    <p:sldId id="285" r:id="rId21"/>
    <p:sldId id="268" r:id="rId22"/>
    <p:sldId id="286" r:id="rId23"/>
    <p:sldId id="287" r:id="rId24"/>
    <p:sldId id="269" r:id="rId25"/>
    <p:sldId id="290" r:id="rId26"/>
    <p:sldId id="288" r:id="rId27"/>
    <p:sldId id="289" r:id="rId28"/>
    <p:sldId id="270" r:id="rId29"/>
    <p:sldId id="291" r:id="rId30"/>
    <p:sldId id="292" r:id="rId31"/>
    <p:sldId id="262" r:id="rId32"/>
    <p:sldId id="257" r:id="rId33"/>
    <p:sldId id="271" r:id="rId34"/>
    <p:sldId id="294" r:id="rId35"/>
    <p:sldId id="295" r:id="rId36"/>
    <p:sldId id="274" r:id="rId37"/>
    <p:sldId id="273" r:id="rId38"/>
    <p:sldId id="27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2" autoAdjust="0"/>
    <p:restoredTop sz="79059" autoAdjust="0"/>
  </p:normalViewPr>
  <p:slideViewPr>
    <p:cSldViewPr>
      <p:cViewPr varScale="1">
        <p:scale>
          <a:sx n="85" d="100"/>
          <a:sy n="85" d="100"/>
        </p:scale>
        <p:origin x="-3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3" d="100"/>
          <a:sy n="83" d="100"/>
        </p:scale>
        <p:origin x="-2256"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28602F-4462-46A1-B397-670014BC75A6}" type="datetimeFigureOut">
              <a:rPr lang="en-US" smtClean="0"/>
              <a:t>2/29/2008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FDCE2-B01F-44BF-970D-DBA521BCBC9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andrel.livejournal.com/"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andrel.livejournal.co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livejournal.com/userinfo.bml?user=__contingent__"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ivejournal.com/userinfo.bml?user=__contingent__"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Funding Take out lots of loans, or better yet, live off credit cards. </a:t>
            </a:r>
          </a:p>
          <a:p>
            <a:r>
              <a:rPr lang="en-US" i="1" dirty="0" smtClean="0"/>
              <a:t>Work a low-paying job that doesn't give you any time to study. Waiting tables is a good one -- works so well for aspiring actors in Hollywood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Live above your means. Don't ask about subsidized housing; don't get a roommate; don't live in a co-op -- get an expensive single apartment.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If you get a job as a TA, make that more important than your own research. (Kate, Curtis)</a:t>
            </a:r>
          </a:p>
          <a:p>
            <a:r>
              <a:rPr lang="en-US" i="1" dirty="0" smtClean="0"/>
              <a:t>Accept funding from an agency which has a rigid requirement for your plan of study and research, when it turns out you're not as interested in that area as you'd thought.  (me)</a:t>
            </a:r>
          </a:p>
          <a:p>
            <a:r>
              <a:rPr lang="en-US" i="1" dirty="0" smtClean="0"/>
              <a:t>Never ask for feedback from your advisor or department about why your funding proposals are unsuccessful, because that might mean you improve them enough to get funding. If you do ask for feedback, by all means don't insist they give it to you.  (Kate)</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Administrivia</a:t>
            </a:r>
            <a:r>
              <a:rPr lang="en-US" i="1" dirty="0" smtClean="0"/>
              <a:t> and Politicking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Alienate the department secretary. They're the single most key player in getting anything done in the department; having them against you will be like tossing sand in your car's engine block. </a:t>
            </a:r>
          </a:p>
          <a:p>
            <a:r>
              <a:rPr lang="en-US" i="1" dirty="0" smtClean="0"/>
              <a:t>Go to a school with cut-throat competition. Just ask Jeff </a:t>
            </a:r>
            <a:r>
              <a:rPr lang="en-US" i="1" dirty="0" err="1" smtClean="0"/>
              <a:t>Ondich</a:t>
            </a:r>
            <a:r>
              <a:rPr lang="en-US" i="1" dirty="0" smtClean="0"/>
              <a:t> how much he liked Berkeley!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"Academic fights are more brutal than our fights in the real world," Henry Kissinger famously observed, "because the stakes are so low." Ignore department politics, so people can stab you in the back at opportune times. </a:t>
            </a:r>
          </a:p>
          <a:p>
            <a:endParaRPr lang="en-US" i="1" dirty="0" smtClean="0"/>
          </a:p>
          <a:p>
            <a:r>
              <a:rPr lang="en-US" i="1" dirty="0" smtClean="0"/>
              <a:t>Don't associate with the </a:t>
            </a:r>
            <a:r>
              <a:rPr lang="en-US" i="1" dirty="0" err="1" smtClean="0"/>
              <a:t>postdocs</a:t>
            </a:r>
            <a:r>
              <a:rPr lang="en-US" i="1" dirty="0" smtClean="0"/>
              <a:t>; they're still enthusiastic. </a:t>
            </a:r>
          </a:p>
          <a:p>
            <a:r>
              <a:rPr lang="en-US" i="1" dirty="0" smtClean="0"/>
              <a:t>Don't network outside your department. Cross-fertilization might lead to new and valuable insights. </a:t>
            </a:r>
          </a:p>
          <a:p>
            <a:r>
              <a:rPr lang="en-US" i="1" dirty="0" smtClean="0"/>
              <a:t>Similarly, don't take advantage of your summers to do internships.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i="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Dawdle around getting your boxes checked. There's nothing like trying to do </a:t>
            </a:r>
            <a:r>
              <a:rPr lang="en-US" i="1" dirty="0" err="1" smtClean="0"/>
              <a:t>diss</a:t>
            </a:r>
            <a:r>
              <a:rPr lang="en-US" i="1" dirty="0" smtClean="0"/>
              <a:t> research while worrying about the oral exam you should have finished in your second year.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It helps to avoid finding people who will hold you accountable for making progress.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Alienate the department secretary. They're the single most key player in getting anything done in the department; having them against you will be like tossing sand in your car's engine block. </a:t>
            </a:r>
          </a:p>
          <a:p>
            <a:r>
              <a:rPr lang="en-US" i="1" dirty="0" smtClean="0"/>
              <a:t>Go to a school with cut-throat competition. Just ask Jeff </a:t>
            </a:r>
            <a:r>
              <a:rPr lang="en-US" i="1" dirty="0" err="1" smtClean="0"/>
              <a:t>Ondich</a:t>
            </a:r>
            <a:r>
              <a:rPr lang="en-US" i="1" dirty="0" smtClean="0"/>
              <a:t> how much he liked Berkeley!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"Academic fights are more brutal than our fights in the real world," Henry Kissinger famously observed, "because the stakes are so low." Ignore department politics, so people can stab you in the back at opportune times.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Don't associate with the </a:t>
            </a:r>
            <a:r>
              <a:rPr lang="en-US" i="1" dirty="0" err="1" smtClean="0"/>
              <a:t>postdocs</a:t>
            </a:r>
            <a:r>
              <a:rPr lang="en-US" i="1" dirty="0" smtClean="0"/>
              <a:t>; they're still enthusiastic. </a:t>
            </a:r>
          </a:p>
          <a:p>
            <a:r>
              <a:rPr lang="en-US" i="1" dirty="0" smtClean="0"/>
              <a:t>Don't network outside your department. Cross-fertilization might lead to new and valuable insights. </a:t>
            </a:r>
          </a:p>
          <a:p>
            <a:r>
              <a:rPr lang="en-US" i="1" dirty="0" smtClean="0"/>
              <a:t>Similarly, don't take advantage of your summers</a:t>
            </a:r>
            <a:r>
              <a:rPr lang="en-US" i="1" baseline="0" dirty="0" smtClean="0"/>
              <a:t> </a:t>
            </a:r>
            <a:r>
              <a:rPr lang="en-US" i="1" dirty="0" smtClean="0"/>
              <a:t>to do internships.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Coursework </a:t>
            </a:r>
          </a:p>
          <a:p>
            <a:pPr lvl="1"/>
            <a:r>
              <a:rPr lang="en-US" dirty="0" smtClean="0"/>
              <a:t>Take your coursework extremely seriously. Success in grad school means successful research. A laser-like focus on getting </a:t>
            </a:r>
            <a:r>
              <a:rPr lang="en-US" dirty="0" err="1" smtClean="0"/>
              <a:t>unneccessary</a:t>
            </a:r>
            <a:r>
              <a:rPr lang="en-US" dirty="0" smtClean="0"/>
              <a:t> As will help you fail. </a:t>
            </a:r>
          </a:p>
          <a:p>
            <a:pPr lvl="1"/>
            <a:r>
              <a:rPr lang="en-US" dirty="0" smtClean="0"/>
              <a:t>Take lots of electives. Electives distract you from research! </a:t>
            </a:r>
          </a:p>
          <a:p>
            <a:pPr lvl="1"/>
            <a:r>
              <a:rPr lang="en-US" dirty="0" smtClean="0"/>
              <a:t>Take hard electives. Going with something easy like an undergraduate language class is a cop-out. Take a difficult course with no possible application to your field of study and spend a lot of time on it. </a:t>
            </a:r>
          </a:p>
          <a:p>
            <a:pPr lvl="1"/>
            <a:r>
              <a:rPr lang="en-US" dirty="0" smtClean="0"/>
              <a:t>Treat grad school like it was liberal arts college! Noodle around outside your field because it looks like fun. </a:t>
            </a:r>
          </a:p>
          <a:p>
            <a:pPr lvl="1"/>
            <a:r>
              <a:rPr lang="en-US" dirty="0" smtClean="0"/>
              <a:t>Take lots of courses at once. This means you won't have time for things like prepping for orals, finding an advisor, or research. </a:t>
            </a:r>
          </a:p>
          <a:p>
            <a:pPr lvl="1"/>
            <a:r>
              <a:rPr lang="en-US" i="1" dirty="0" smtClean="0"/>
              <a:t>Incompletes are a time-bomb of failure, so get a bunch of them if possible. If you can't finish the work while you've got dedicated class time for it, you'll for sure not be able to finish the work when you're focused on other classes or research. Bonus if you go to a school where incompletes turn into Fs after a year.</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dirty="0" smtClean="0"/>
              <a:t>Treat grad school like it was liberal arts college! Noodle around outside your field because it looks like fun. </a:t>
            </a:r>
          </a:p>
          <a:p>
            <a:pPr lvl="1"/>
            <a:r>
              <a:rPr lang="en-US" dirty="0" smtClean="0"/>
              <a:t>Take your coursework extremely seriously. Success in grad school means successful research. A laser-like focus on getting </a:t>
            </a:r>
            <a:r>
              <a:rPr lang="en-US" dirty="0" err="1" smtClean="0"/>
              <a:t>unneccessary</a:t>
            </a:r>
            <a:r>
              <a:rPr lang="en-US" dirty="0" smtClean="0"/>
              <a:t> As will help you fail. </a:t>
            </a:r>
          </a:p>
          <a:p>
            <a:pPr lvl="1"/>
            <a:r>
              <a:rPr lang="en-US" dirty="0" smtClean="0"/>
              <a:t>Take lots of electives. Electives distract you from research! </a:t>
            </a:r>
          </a:p>
        </p:txBody>
      </p:sp>
      <p:sp>
        <p:nvSpPr>
          <p:cNvPr id="4" name="Slide Number Placeholder 3"/>
          <p:cNvSpPr>
            <a:spLocks noGrp="1"/>
          </p:cNvSpPr>
          <p:nvPr>
            <p:ph type="sldNum" sz="quarter" idx="10"/>
          </p:nvPr>
        </p:nvSpPr>
        <p:spPr/>
        <p:txBody>
          <a:bodyPr/>
          <a:lstStyle/>
          <a:p>
            <a:fld id="{447FDCE2-B01F-44BF-970D-DBA521BCBC94}"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Take hard electives. Going with something easy like an undergraduate language class is a cop-out. Take a difficult course with no possible application to your field of study and spend a lot of time on it. </a:t>
            </a:r>
          </a:p>
          <a:p>
            <a:pPr lvl="1"/>
            <a:r>
              <a:rPr lang="en-US" dirty="0" smtClean="0"/>
              <a:t>Take lots of courses at once. This means you won't have time for things like prepping for orals, finding an advisor, or research. </a:t>
            </a:r>
          </a:p>
          <a:p>
            <a:pPr lvl="1"/>
            <a:r>
              <a:rPr lang="en-US" i="1" dirty="0" smtClean="0"/>
              <a:t>Incompletes are a time-bomb of failure, so get a bunch of them if possible. If you can't finish the work while you've got dedicated class time for it, you'll for sure not be able to finish the work when you're focused on other classes or research. Bonus if you go to a school where incompletes turn into Fs after a year.</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Choosing an advisor </a:t>
            </a:r>
          </a:p>
          <a:p>
            <a:r>
              <a:rPr lang="en-US" i="1" dirty="0" smtClean="0"/>
              <a:t>Pick a bad advisor. These can take many forms -- you don't need to go for the absolute worst advisor, just one that is bad for you can do wonders. </a:t>
            </a:r>
          </a:p>
          <a:p>
            <a:r>
              <a:rPr lang="en-US" i="1" dirty="0" smtClean="0"/>
              <a:t>An advisor who is negative and snide about other people behind their backs is well worth consideration. If they're negative about other people, they'll be negative about you, too. </a:t>
            </a:r>
          </a:p>
          <a:p>
            <a:r>
              <a:rPr lang="en-US" i="1" dirty="0" smtClean="0"/>
              <a:t>Especially helpful is an advisor who is a poser (you'll be on your own), or who has no networking skills (you'll constantly worry about funding). </a:t>
            </a:r>
          </a:p>
          <a:p>
            <a:r>
              <a:rPr lang="en-US" i="1" dirty="0" smtClean="0"/>
              <a:t>If you can, pick a big-name professor whose reputation is already established -- they don't care if you make it or not. </a:t>
            </a:r>
          </a:p>
          <a:p>
            <a:r>
              <a:rPr lang="en-US" i="1" dirty="0" smtClean="0"/>
              <a:t>DON'T pick an up-and-coming assistant professor. </a:t>
            </a:r>
            <a:r>
              <a:rPr lang="en-US" b="1" i="1" dirty="0" smtClean="0"/>
              <a:t>They</a:t>
            </a:r>
            <a:r>
              <a:rPr lang="en-US" i="1" dirty="0" smtClean="0"/>
              <a:t> can't let you fail, because graduating students is important for their tenure bid. </a:t>
            </a:r>
          </a:p>
          <a:p>
            <a:r>
              <a:rPr lang="en-US" i="1" dirty="0" smtClean="0"/>
              <a:t>Sleep with your advisor. That </a:t>
            </a:r>
            <a:r>
              <a:rPr lang="en-US" b="1" i="1" dirty="0" smtClean="0"/>
              <a:t>always</a:t>
            </a:r>
            <a:r>
              <a:rPr lang="en-US" i="1" dirty="0" smtClean="0"/>
              <a:t> leads to a nightmare of drama and stress.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Pick a bad advisor. These can take many forms -- you don't need to go for the absolute worst advisor, just one that is bad for you can do wonders. </a:t>
            </a:r>
          </a:p>
          <a:p>
            <a:r>
              <a:rPr lang="en-US" i="1" dirty="0" smtClean="0"/>
              <a:t>An advisor who is negative and snide about other people behind their backs is well worth consideration. If they're negative about other people, they'll be negative about you, too. </a:t>
            </a:r>
          </a:p>
          <a:p>
            <a:r>
              <a:rPr lang="en-US" i="1" dirty="0" smtClean="0"/>
              <a:t>Especially helpful is an advisor who is a poser (you'll be on your own), or who has no networking skills (you'll constantly worry about funding).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If you can, pick a big-name professor whose reputation is already established -- they don't care if you make it or not. </a:t>
            </a:r>
          </a:p>
          <a:p>
            <a:r>
              <a:rPr lang="en-US" i="1" dirty="0" smtClean="0"/>
              <a:t>DON'T pick an up-and-coming assistant professor. </a:t>
            </a:r>
            <a:r>
              <a:rPr lang="en-US" b="1" i="1" dirty="0" smtClean="0"/>
              <a:t>They</a:t>
            </a:r>
            <a:r>
              <a:rPr lang="en-US" i="1" dirty="0" smtClean="0"/>
              <a:t> can't let you fail, because graduating students is important for their tenure bid. </a:t>
            </a:r>
          </a:p>
          <a:p>
            <a:r>
              <a:rPr lang="en-US" i="1" dirty="0" smtClean="0"/>
              <a:t>Sleep with your advisor. That </a:t>
            </a:r>
            <a:r>
              <a:rPr lang="en-US" b="1" i="1" dirty="0" smtClean="0"/>
              <a:t>always</a:t>
            </a:r>
            <a:r>
              <a:rPr lang="en-US" i="1" dirty="0" smtClean="0"/>
              <a:t> leads to a nightmare of drama and stress.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Botch your research. </a:t>
            </a:r>
          </a:p>
          <a:p>
            <a:pPr lvl="1"/>
            <a:r>
              <a:rPr lang="en-US" dirty="0" smtClean="0"/>
              <a:t>Dither about your topic. Change it once or twice. Or three times. </a:t>
            </a:r>
          </a:p>
          <a:p>
            <a:pPr lvl="1"/>
            <a:r>
              <a:rPr lang="en-US" dirty="0" smtClean="0"/>
              <a:t>End up working on a topic you don't care about, or hate. Allow this to defeat your progress. </a:t>
            </a:r>
          </a:p>
          <a:p>
            <a:pPr lvl="1"/>
            <a:r>
              <a:rPr lang="en-US" dirty="0" smtClean="0"/>
              <a:t>Don't write any intermediate papers, or present at any conferences. Who knows -- if you did those things it might lead to a chapter in a dissertation. </a:t>
            </a:r>
          </a:p>
          <a:p>
            <a:pPr lvl="1"/>
            <a:r>
              <a:rPr lang="en-US" dirty="0" smtClean="0"/>
              <a:t>Don't keep a bibliography. One of the most impressive things I saw at grad school was a student (hi </a:t>
            </a:r>
            <a:r>
              <a:rPr lang="en-US" b="1" dirty="0" err="1" smtClean="0">
                <a:hlinkClick r:id="rId3"/>
              </a:rPr>
              <a:t>andrel</a:t>
            </a:r>
            <a:r>
              <a:rPr lang="en-US" dirty="0" smtClean="0"/>
              <a:t>!) who kept meticulous notes on every article he read and every presentation he went to. However, failure is best enabled if you can't remember anything you read or see. </a:t>
            </a:r>
          </a:p>
          <a:p>
            <a:pPr lvl="1"/>
            <a:r>
              <a:rPr lang="en-US" dirty="0" smtClean="0"/>
              <a:t>Assent to all the stupid decisions forced on you by advisors or committee members. </a:t>
            </a:r>
          </a:p>
          <a:p>
            <a:pPr lvl="1"/>
            <a:r>
              <a:rPr lang="en-US" i="1" dirty="0" smtClean="0"/>
              <a:t>If you can manage to get deeply involved with a political or social cause that has nothing to do with your grad school research, do so. Volunteering for a political campaign is good. Taking a leadership role in a vicious unionization fight is good. Doing crisis counseling on weeknights is good. Use your imagination here.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Dither about your topic. Change it once or twice. Or three times. </a:t>
            </a:r>
          </a:p>
          <a:p>
            <a:pPr lvl="1"/>
            <a:r>
              <a:rPr lang="en-US" dirty="0" smtClean="0"/>
              <a:t>End up working on a topic you don't care about, or hate. Allow this to defeat your progress. </a:t>
            </a:r>
          </a:p>
          <a:p>
            <a:pPr lvl="1"/>
            <a:r>
              <a:rPr lang="en-US" dirty="0" smtClean="0"/>
              <a:t>Don't write any intermediate papers, or present at any conferences. Who knows -- if you did those things it might lead to a chapter in a dissertation. </a:t>
            </a:r>
          </a:p>
          <a:p>
            <a:pPr lvl="1"/>
            <a:r>
              <a:rPr lang="en-US" dirty="0" smtClean="0"/>
              <a:t>Assent to all the stupid decisions forced on you by advisors or committee members. </a:t>
            </a:r>
          </a:p>
        </p:txBody>
      </p:sp>
      <p:sp>
        <p:nvSpPr>
          <p:cNvPr id="4" name="Slide Number Placeholder 3"/>
          <p:cNvSpPr>
            <a:spLocks noGrp="1"/>
          </p:cNvSpPr>
          <p:nvPr>
            <p:ph type="sldNum" sz="quarter" idx="10"/>
          </p:nvPr>
        </p:nvSpPr>
        <p:spPr/>
        <p:txBody>
          <a:bodyPr/>
          <a:lstStyle/>
          <a:p>
            <a:fld id="{447FDCE2-B01F-44BF-970D-DBA521BCBC94}"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Don't keep a bibliography. One of the most impressive things I saw at grad school was a student (hi </a:t>
            </a:r>
            <a:r>
              <a:rPr lang="en-US" b="1" dirty="0" err="1" smtClean="0">
                <a:hlinkClick r:id="rId3"/>
              </a:rPr>
              <a:t>andrel</a:t>
            </a:r>
            <a:r>
              <a:rPr lang="en-US" dirty="0" smtClean="0"/>
              <a:t>!) who kept meticulous notes on every article he read and every presentation he went to. However, failure is best enabled if you can't remember anything you read or see. </a:t>
            </a:r>
          </a:p>
          <a:p>
            <a:pPr lvl="1"/>
            <a:r>
              <a:rPr lang="en-US" i="1" dirty="0" smtClean="0"/>
              <a:t>If you can manage to get deeply involved with a political or social cause that has nothing to do with your grad school research, do so. Volunteering for a political campaign is good. Taking a leadership role in a vicious unionization fight is good. Doing crisis counseling on weeknights is good. Use your imagination here.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Insane mind in unsound body </a:t>
            </a:r>
          </a:p>
          <a:p>
            <a:pPr lvl="1"/>
            <a:r>
              <a:rPr lang="en-US" dirty="0" smtClean="0"/>
              <a:t>Leave your major depression untreated. This will make all the other suggestions easier. </a:t>
            </a:r>
          </a:p>
          <a:p>
            <a:pPr lvl="1"/>
            <a:r>
              <a:rPr lang="en-US" dirty="0" smtClean="0"/>
              <a:t>Don't get counseling. </a:t>
            </a:r>
          </a:p>
          <a:p>
            <a:pPr lvl="1"/>
            <a:r>
              <a:rPr lang="en-US" dirty="0" smtClean="0"/>
              <a:t>Don't take advantage of the support your friends offer you. </a:t>
            </a:r>
          </a:p>
          <a:p>
            <a:pPr lvl="1"/>
            <a:r>
              <a:rPr lang="en-US" dirty="0" smtClean="0"/>
              <a:t>Better yet -- don't have any friends at all. Resist all bonding in your first year. </a:t>
            </a:r>
          </a:p>
          <a:p>
            <a:pPr lvl="1"/>
            <a:r>
              <a:rPr lang="en-US" dirty="0" smtClean="0"/>
              <a:t>In fact, the best thing is to </a:t>
            </a:r>
            <a:r>
              <a:rPr lang="en-US" i="1" dirty="0" smtClean="0"/>
              <a:t>go it alone</a:t>
            </a:r>
            <a:r>
              <a:rPr lang="en-US" dirty="0" smtClean="0"/>
              <a:t>! Cultivate a paranoid attitude -- offers of help and concern are probably just traps. (And if you took my earlier advice and went to a cut-throat program, this paranoia is probably justified...) </a:t>
            </a:r>
          </a:p>
          <a:p>
            <a:pPr lvl="1"/>
            <a:r>
              <a:rPr lang="en-US" dirty="0" smtClean="0"/>
              <a:t>Don't do any physical activity and don't do any extracurricular activities. This is easier than it sounds -- if you ignore my advice about blowing off research, you might end up spending lots of time at it. Not taking time out to unwind is a great way to blow your top. </a:t>
            </a:r>
          </a:p>
          <a:p>
            <a:pPr lvl="1"/>
            <a:r>
              <a:rPr lang="en-US" dirty="0" smtClean="0"/>
              <a:t>NEVER see a doctor. This means you're liable to treat minor illnesses as if they were major (stopping you from working) or that you're liable to ignore them until they </a:t>
            </a:r>
            <a:r>
              <a:rPr lang="en-US" i="1" dirty="0" smtClean="0"/>
              <a:t>become</a:t>
            </a:r>
            <a:r>
              <a:rPr lang="en-US" dirty="0" smtClean="0"/>
              <a:t> major (also stopping you from working). Seeing a doctor regularly would give you a sanity check on how your body's doing.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Don't do any physical activity and don't do any extracurricular activities. This is easier than it sounds -- if you ignore my advice about blowing off research, you might end up spending lots of time at it. Not taking time out to unwind is a great way to blow your top. </a:t>
            </a:r>
          </a:p>
          <a:p>
            <a:pPr lvl="1"/>
            <a:r>
              <a:rPr lang="en-US" dirty="0" smtClean="0"/>
              <a:t>NEVER see a doctor. This means you're liable to treat minor illnesses as if they were major (stopping you from working) or that you're liable to ignore them until they </a:t>
            </a:r>
            <a:r>
              <a:rPr lang="en-US" i="1" dirty="0" smtClean="0"/>
              <a:t>become</a:t>
            </a:r>
            <a:r>
              <a:rPr lang="en-US" dirty="0" smtClean="0"/>
              <a:t> major (also stopping you from working). Seeing a doctor regularly would give you a sanity check on how your body's doing.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Insane mind in unsound body </a:t>
            </a:r>
          </a:p>
          <a:p>
            <a:pPr lvl="1"/>
            <a:r>
              <a:rPr lang="en-US" dirty="0" smtClean="0"/>
              <a:t>Leave your major depression untreated. This will make all the other suggestions easier. </a:t>
            </a:r>
          </a:p>
          <a:p>
            <a:pPr lvl="1"/>
            <a:r>
              <a:rPr lang="en-US" dirty="0" smtClean="0"/>
              <a:t>Don't get counseling. </a:t>
            </a:r>
          </a:p>
          <a:p>
            <a:pPr lvl="1"/>
            <a:r>
              <a:rPr lang="en-US" dirty="0" smtClean="0"/>
              <a:t>Don't take advantage of the support your friends offer you. </a:t>
            </a:r>
          </a:p>
          <a:p>
            <a:pPr lvl="1"/>
            <a:r>
              <a:rPr lang="en-US" dirty="0" smtClean="0"/>
              <a:t>Better yet -- don't have any friends at all. Resist all bonding in your first year.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In fact, the best thing is to </a:t>
            </a:r>
            <a:r>
              <a:rPr lang="en-US" i="1" dirty="0" smtClean="0"/>
              <a:t>go it alone</a:t>
            </a:r>
            <a:r>
              <a:rPr lang="en-US" dirty="0" smtClean="0"/>
              <a:t>! Cultivate a paranoid attitude -- offers of help and concern are probably just traps. (And if you took my earlier advice and went to a cut-throat program, this paranoia is probably justified...)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Fallacy of sunk costs </a:t>
            </a:r>
          </a:p>
          <a:p>
            <a:pPr lvl="1"/>
            <a:r>
              <a:rPr lang="en-US" dirty="0" smtClean="0"/>
              <a:t>Kid yourself about how well you're doing. </a:t>
            </a:r>
          </a:p>
          <a:p>
            <a:pPr lvl="1"/>
            <a:r>
              <a:rPr lang="en-US" dirty="0" smtClean="0"/>
              <a:t>Ignore signs that you really ought to bail. (ANL anecdote here.) </a:t>
            </a:r>
          </a:p>
          <a:p>
            <a:pPr lvl="1"/>
            <a:r>
              <a:rPr lang="en-US" dirty="0" smtClean="0"/>
              <a:t>Don't make an escape plan! The best failure is to be kicked out rather than exit on your own terms. </a:t>
            </a:r>
          </a:p>
          <a:p>
            <a:pPr lvl="1"/>
            <a:r>
              <a:rPr lang="en-US" i="1" dirty="0" smtClean="0"/>
              <a:t>Don't bother picking up the M.A. on your way out the door. It's a more perfect failure if you have no paper at all to show for it.</a:t>
            </a:r>
            <a:r>
              <a:rPr lang="en-US" dirty="0" smtClean="0"/>
              <a:t> </a:t>
            </a:r>
          </a:p>
          <a:p>
            <a:pPr lvl="1"/>
            <a:r>
              <a:rPr lang="en-US" i="1" dirty="0" smtClean="0"/>
              <a:t>Burn all your bridges as you leave. And poison the wells, too.</a:t>
            </a:r>
            <a:r>
              <a:rPr lang="en-US" dirty="0" smtClean="0"/>
              <a:t> </a:t>
            </a:r>
          </a:p>
          <a:p>
            <a:pPr lvl="1"/>
            <a:r>
              <a:rPr lang="en-US" dirty="0" smtClean="0"/>
              <a:t>Sink so much of your self-esteem into grad school that your failure destroys your life for three or four years.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Kid yourself about how well you're doing. </a:t>
            </a:r>
          </a:p>
          <a:p>
            <a:pPr lvl="1"/>
            <a:r>
              <a:rPr lang="en-US" dirty="0" smtClean="0"/>
              <a:t>Ignore signs that you really ought to bail. (ANL anecdote here.)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Don't make an escape plan! The best failure is to be kicked out rather than exit on your own terms. </a:t>
            </a:r>
          </a:p>
          <a:p>
            <a:pPr lvl="1"/>
            <a:r>
              <a:rPr lang="en-US" i="1" dirty="0" smtClean="0"/>
              <a:t>Don't bother picking up the M.A. on your way out the door. It's a more perfect failure if you have no paper at all to show for it.</a:t>
            </a:r>
            <a:r>
              <a:rPr lang="en-US" dirty="0" smtClean="0"/>
              <a:t> </a:t>
            </a:r>
          </a:p>
          <a:p>
            <a:pPr lvl="1"/>
            <a:r>
              <a:rPr lang="en-US" i="1" dirty="0" smtClean="0"/>
              <a:t>Burn all your bridges as you leave. And poison the wells, too.</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Your failure strategies for Carleton are just as valid in grad school. Don't forget about them! Procrastinate, don't do readings, don't communicate with professors, drink lots, don't get enough sleep ... whatever works for you now -- don't change a thing.</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Imagine that Jorge Cham's comic </a:t>
            </a:r>
            <a:r>
              <a:rPr lang="en-US" i="1" dirty="0" smtClean="0"/>
              <a:t>Ph.D.</a:t>
            </a:r>
            <a:r>
              <a:rPr lang="en-US" dirty="0" smtClean="0"/>
              <a:t> is just a bunch of funny jokes. </a:t>
            </a:r>
          </a:p>
          <a:p>
            <a:pPr lvl="1"/>
            <a:r>
              <a:rPr lang="en-US" dirty="0" smtClean="0"/>
              <a:t>Imagine that this talk is just a bunch of funny jokes.</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successful grad students can't avoid </a:t>
            </a:r>
            <a:r>
              <a:rPr lang="en-US" i="1" dirty="0" smtClean="0"/>
              <a:t>everything</a:t>
            </a:r>
            <a:r>
              <a:rPr lang="en-US" dirty="0" smtClean="0"/>
              <a:t> on this list. If you only end up doing a couple of these things, you're not working hard enough at failing. To really be sure of failure, do as many as possible. </a:t>
            </a:r>
          </a:p>
          <a:p>
            <a:r>
              <a:rPr lang="en-US" dirty="0" smtClean="0"/>
              <a:t>And always remember -- </a:t>
            </a:r>
            <a:r>
              <a:rPr lang="en-US" i="1" dirty="0" smtClean="0"/>
              <a:t>anyone</a:t>
            </a:r>
            <a:r>
              <a:rPr lang="en-US" dirty="0" smtClean="0"/>
              <a:t> can fail at grad school! Even the best and brightest drop out; failure is not just for losers!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7FDCE2-B01F-44BF-970D-DBA521BCBC94}"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to grad school! -- you can't drop out if you don't go. </a:t>
            </a:r>
          </a:p>
          <a:p>
            <a:pPr lvl="1"/>
            <a:r>
              <a:rPr lang="en-US" dirty="0" smtClean="0"/>
              <a:t>Some people defeat their failure at </a:t>
            </a:r>
            <a:r>
              <a:rPr lang="en-US" dirty="0" err="1" smtClean="0"/>
              <a:t>gradschool</a:t>
            </a:r>
            <a:r>
              <a:rPr lang="en-US" dirty="0" smtClean="0"/>
              <a:t> pre-</a:t>
            </a:r>
            <a:r>
              <a:rPr lang="en-US" dirty="0" err="1" smtClean="0"/>
              <a:t>emptively</a:t>
            </a:r>
            <a:r>
              <a:rPr lang="en-US" dirty="0" smtClean="0"/>
              <a:t> by asking themselves, "do I need to go to grad school to do what I want with my life?". Do not be like these people (hi </a:t>
            </a:r>
            <a:r>
              <a:rPr lang="en-US" b="1" dirty="0" smtClean="0">
                <a:hlinkClick r:id="rId3"/>
              </a:rPr>
              <a:t>__contingent__</a:t>
            </a:r>
            <a:r>
              <a:rPr lang="en-US" dirty="0" smtClean="0"/>
              <a:t>)! </a:t>
            </a:r>
          </a:p>
          <a:p>
            <a:pPr lvl="1"/>
            <a:r>
              <a:rPr lang="en-US" i="1" dirty="0" smtClean="0"/>
              <a:t>Even better if you decide to go to grad school because academia is what you've known all your life, so you end up there because you can't think of anything else to do.</a:t>
            </a:r>
            <a:r>
              <a:rPr lang="en-US" dirty="0" smtClean="0"/>
              <a:t> </a:t>
            </a:r>
          </a:p>
          <a:p>
            <a:pPr lvl="1"/>
            <a:r>
              <a:rPr lang="en-US" i="1" dirty="0" smtClean="0"/>
              <a:t>Go to the same grad school that you went to for undergrad! You don't need networking! (Not applicable to Carleton College students, but good advice nonetheless.)</a:t>
            </a:r>
            <a:r>
              <a:rPr lang="en-US" dirty="0" smtClean="0"/>
              <a:t> </a:t>
            </a:r>
          </a:p>
          <a:p>
            <a:pPr lvl="1"/>
            <a:r>
              <a:rPr lang="en-US" dirty="0" smtClean="0"/>
              <a:t>Also, don't bother to take time off between undergrad and grad school. </a:t>
            </a:r>
          </a:p>
          <a:p>
            <a:pPr lvl="1"/>
            <a:r>
              <a:rPr lang="en-US" i="1" dirty="0" smtClean="0"/>
              <a:t>Don't ask any hard questions about placement rates.</a:t>
            </a:r>
            <a:r>
              <a:rPr lang="en-US" dirty="0" smtClean="0"/>
              <a:t> </a:t>
            </a:r>
          </a:p>
          <a:p>
            <a:pPr lvl="1"/>
            <a:r>
              <a:rPr lang="en-US" dirty="0" smtClean="0"/>
              <a:t>Finally, go to a school which is not a good fit for you. </a:t>
            </a:r>
            <a:r>
              <a:rPr lang="en-US" i="1" dirty="0" smtClean="0"/>
              <a:t>Maybe you don't like the location. Maybe the department does your subject (Math is Math everywhere!) but not your specialty -- best is if it specializes in something you hate.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Some people defeat their failure at </a:t>
            </a:r>
            <a:r>
              <a:rPr lang="en-US" dirty="0" err="1" smtClean="0"/>
              <a:t>gradschool</a:t>
            </a:r>
            <a:r>
              <a:rPr lang="en-US" dirty="0" smtClean="0"/>
              <a:t> pre-</a:t>
            </a:r>
            <a:r>
              <a:rPr lang="en-US" dirty="0" err="1" smtClean="0"/>
              <a:t>emptively</a:t>
            </a:r>
            <a:r>
              <a:rPr lang="en-US" dirty="0" smtClean="0"/>
              <a:t> by asking themselves, "do I need to go to grad school to do what I want with my life?". Do not be like these people (hi </a:t>
            </a:r>
            <a:r>
              <a:rPr lang="en-US" b="1" dirty="0" smtClean="0">
                <a:hlinkClick r:id="rId3"/>
              </a:rPr>
              <a:t>__contingent__</a:t>
            </a:r>
            <a:r>
              <a:rPr lang="en-US" dirty="0" smtClean="0"/>
              <a:t>)! </a:t>
            </a:r>
          </a:p>
          <a:p>
            <a:pPr lvl="1"/>
            <a:r>
              <a:rPr lang="en-US" i="1" dirty="0" smtClean="0"/>
              <a:t>Even better if you decide to go to grad school because academia is what you've known all your life, so you end up there because you can't think of anything else to do.</a:t>
            </a:r>
            <a:r>
              <a:rPr lang="en-US" dirty="0" smtClean="0"/>
              <a:t> </a:t>
            </a:r>
          </a:p>
          <a:p>
            <a:pPr lvl="1"/>
            <a:r>
              <a:rPr lang="en-US" dirty="0" smtClean="0"/>
              <a:t>Also, don't bother to take time off between undergrad and grad school.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i="1" dirty="0" smtClean="0"/>
              <a:t>Go to the same grad school that you went to for undergrad! You don't need networking! (Not applicable to Carleton College students, but good advice nonetheless.)</a:t>
            </a:r>
            <a:r>
              <a:rPr lang="en-US" dirty="0" smtClean="0"/>
              <a:t> </a:t>
            </a:r>
          </a:p>
          <a:p>
            <a:pPr lvl="1"/>
            <a:r>
              <a:rPr lang="en-US" i="1" dirty="0" smtClean="0"/>
              <a:t>Don't ask any hard questions about placement rates.</a:t>
            </a:r>
            <a:r>
              <a:rPr lang="en-US" dirty="0" smtClean="0"/>
              <a:t> </a:t>
            </a:r>
          </a:p>
          <a:p>
            <a:pPr lvl="1"/>
            <a:r>
              <a:rPr lang="en-US" dirty="0" smtClean="0"/>
              <a:t>Finally, go to a school which is not a good fit for you. </a:t>
            </a:r>
            <a:r>
              <a:rPr lang="en-US" i="1" dirty="0" smtClean="0"/>
              <a:t>Maybe you don't like the location. Maybe the department does your subject (Math is Math everywhere!) but not your specialty -- best is if it specializes in something you hate.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Funding Take out lots of loans, or better yet, live off credit cards. </a:t>
            </a:r>
          </a:p>
          <a:p>
            <a:r>
              <a:rPr lang="en-US" i="1" dirty="0" smtClean="0"/>
              <a:t>Work a low-paying job that doesn't give you any time to study. Waiting tables is a good one -- works so well for aspiring actors in Hollywood </a:t>
            </a:r>
          </a:p>
          <a:p>
            <a:r>
              <a:rPr lang="en-US" i="1" dirty="0" smtClean="0"/>
              <a:t>If you get a job as a TA, make that more important than your own research. </a:t>
            </a:r>
          </a:p>
          <a:p>
            <a:r>
              <a:rPr lang="en-US" i="1" dirty="0" smtClean="0"/>
              <a:t>Accept funding from an agency which has a rigid requirement for your plan of study and research, when it turns out you're not as interested in that area as you'd thought. </a:t>
            </a:r>
          </a:p>
          <a:p>
            <a:r>
              <a:rPr lang="en-US" i="1" dirty="0" smtClean="0"/>
              <a:t>Live above your means. Don't ask about subsidized housing; don't get a roommate; don't live in a co-op -- get an expensive single apartment. </a:t>
            </a:r>
          </a:p>
          <a:p>
            <a:r>
              <a:rPr lang="en-US" i="1" dirty="0" smtClean="0"/>
              <a:t>Never ask for feedback from your advisor or department about why your funding proposals are unsuccessful, because that might mean you improve them enough to get funding. If you do ask for feedback, by all means don't insist they give it to you. </a:t>
            </a:r>
          </a:p>
          <a:p>
            <a:endParaRPr lang="en-US" dirty="0"/>
          </a:p>
        </p:txBody>
      </p:sp>
      <p:sp>
        <p:nvSpPr>
          <p:cNvPr id="4" name="Slide Number Placeholder 3"/>
          <p:cNvSpPr>
            <a:spLocks noGrp="1"/>
          </p:cNvSpPr>
          <p:nvPr>
            <p:ph type="sldNum" sz="quarter" idx="10"/>
          </p:nvPr>
        </p:nvSpPr>
        <p:spPr/>
        <p:txBody>
          <a:bodyPr/>
          <a:lstStyle/>
          <a:p>
            <a:fld id="{447FDCE2-B01F-44BF-970D-DBA521BCBC94}"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DDC9093-B03D-496B-A16C-B1966946FB5B}" type="datetimeFigureOut">
              <a:rPr lang="en-US" smtClean="0"/>
              <a:pPr/>
              <a:t>2/28/2008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A9B53-B163-4276-92E8-A56DABA0A6D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DC9093-B03D-496B-A16C-B1966946FB5B}" type="datetimeFigureOut">
              <a:rPr lang="en-US" smtClean="0"/>
              <a:pPr/>
              <a:t>2/28/2008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DC9093-B03D-496B-A16C-B1966946FB5B}" type="datetimeFigureOut">
              <a:rPr lang="en-US" smtClean="0"/>
              <a:pPr/>
              <a:t>2/28/2008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DC9093-B03D-496B-A16C-B1966946FB5B}" type="datetimeFigureOut">
              <a:rPr lang="en-US" smtClean="0"/>
              <a:pPr/>
              <a:t>2/28/2008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DC9093-B03D-496B-A16C-B1966946FB5B}" type="datetimeFigureOut">
              <a:rPr lang="en-US" smtClean="0"/>
              <a:pPr/>
              <a:t>2/28/2008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DC9093-B03D-496B-A16C-B1966946FB5B}" type="datetimeFigureOut">
              <a:rPr lang="en-US" smtClean="0"/>
              <a:pPr/>
              <a:t>2/28/2008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DC9093-B03D-496B-A16C-B1966946FB5B}" type="datetimeFigureOut">
              <a:rPr lang="en-US" smtClean="0"/>
              <a:pPr/>
              <a:t>2/28/2008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DC9093-B03D-496B-A16C-B1966946FB5B}" type="datetimeFigureOut">
              <a:rPr lang="en-US" smtClean="0"/>
              <a:pPr/>
              <a:t>2/28/2008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C9093-B03D-496B-A16C-B1966946FB5B}" type="datetimeFigureOut">
              <a:rPr lang="en-US" smtClean="0"/>
              <a:pPr/>
              <a:t>2/28/2008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9A9B53-B163-4276-92E8-A56DABA0A6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DC9093-B03D-496B-A16C-B1966946FB5B}" type="datetimeFigureOut">
              <a:rPr lang="en-US" smtClean="0"/>
              <a:pPr/>
              <a:t>2/28/2008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A9B53-B163-4276-92E8-A56DABA0A6D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DDC9093-B03D-496B-A16C-B1966946FB5B}" type="datetimeFigureOut">
              <a:rPr lang="en-US" smtClean="0"/>
              <a:pPr/>
              <a:t>2/28/2008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B9A9B53-B163-4276-92E8-A56DABA0A6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DDC9093-B03D-496B-A16C-B1966946FB5B}" type="datetimeFigureOut">
              <a:rPr lang="en-US" smtClean="0"/>
              <a:pPr/>
              <a:t>2/28/2008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B9A9B53-B163-4276-92E8-A56DABA0A6D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Fail</a:t>
            </a:r>
            <a:br>
              <a:rPr lang="en-US" dirty="0" smtClean="0"/>
            </a:br>
            <a:r>
              <a:rPr lang="en-US" dirty="0" smtClean="0"/>
              <a:t>at Grad School</a:t>
            </a:r>
            <a:endParaRPr lang="en-US" dirty="0"/>
          </a:p>
        </p:txBody>
      </p:sp>
      <p:sp>
        <p:nvSpPr>
          <p:cNvPr id="3" name="Subtitle 2"/>
          <p:cNvSpPr>
            <a:spLocks noGrp="1"/>
          </p:cNvSpPr>
          <p:nvPr>
            <p:ph type="subTitle" idx="1"/>
          </p:nvPr>
        </p:nvSpPr>
        <p:spPr/>
        <p:txBody>
          <a:bodyPr>
            <a:normAutofit/>
          </a:bodyPr>
          <a:lstStyle/>
          <a:p>
            <a:r>
              <a:rPr lang="en-US" dirty="0" smtClean="0"/>
              <a:t>John </a:t>
            </a:r>
            <a:r>
              <a:rPr lang="en-US" dirty="0" smtClean="0"/>
              <a:t>S. Costello</a:t>
            </a:r>
            <a:endParaRPr lang="en-US" dirty="0" smtClean="0"/>
          </a:p>
          <a:p>
            <a:r>
              <a:rPr lang="en-US" dirty="0" smtClean="0"/>
              <a:t>B.A., Carleton </a:t>
            </a:r>
            <a:r>
              <a:rPr lang="en-US" dirty="0" smtClean="0"/>
              <a:t>’95</a:t>
            </a:r>
          </a:p>
          <a:p>
            <a:r>
              <a:rPr lang="en-US" dirty="0" smtClean="0"/>
              <a:t>Drop-out</a:t>
            </a:r>
            <a:r>
              <a:rPr lang="en-US" dirty="0" smtClean="0"/>
              <a:t>, University of Arizona ’04</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Self-funding</a:t>
            </a:r>
            <a:endParaRPr lang="en-US" dirty="0"/>
          </a:p>
        </p:txBody>
      </p:sp>
      <p:sp>
        <p:nvSpPr>
          <p:cNvPr id="5" name="Content Placeholder 4"/>
          <p:cNvSpPr>
            <a:spLocks noGrp="1"/>
          </p:cNvSpPr>
          <p:nvPr>
            <p:ph idx="1"/>
          </p:nvPr>
        </p:nvSpPr>
        <p:spPr/>
        <p:txBody>
          <a:bodyPr/>
          <a:lstStyle/>
          <a:p>
            <a:r>
              <a:rPr lang="en-US" dirty="0" smtClean="0"/>
              <a:t>Take out loans</a:t>
            </a:r>
          </a:p>
          <a:p>
            <a:pPr lvl="1"/>
            <a:r>
              <a:rPr lang="en-US" dirty="0" smtClean="0"/>
              <a:t>Even better – live off credit cards!</a:t>
            </a:r>
          </a:p>
          <a:p>
            <a:r>
              <a:rPr lang="en-US" dirty="0" smtClean="0"/>
              <a:t>Wait tables or do some other low-paying job</a:t>
            </a:r>
          </a:p>
          <a:p>
            <a:endParaRPr lang="en-US" dirty="0" smtClean="0"/>
          </a:p>
          <a:p>
            <a:r>
              <a:rPr lang="en-US" dirty="0" smtClean="0"/>
              <a:t>Live above your means</a:t>
            </a:r>
          </a:p>
          <a:p>
            <a:pPr lvl="1"/>
            <a:r>
              <a:rPr lang="en-US" dirty="0" smtClean="0"/>
              <a:t>Get an expensive single apartment</a:t>
            </a:r>
          </a:p>
          <a:p>
            <a:pPr lvl="1"/>
            <a:r>
              <a:rPr lang="en-US" dirty="0" smtClean="0"/>
              <a:t>Eat out regularly</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Departmental funding</a:t>
            </a:r>
            <a:endParaRPr lang="en-US" dirty="0"/>
          </a:p>
        </p:txBody>
      </p:sp>
      <p:sp>
        <p:nvSpPr>
          <p:cNvPr id="5" name="Content Placeholder 4"/>
          <p:cNvSpPr>
            <a:spLocks noGrp="1"/>
          </p:cNvSpPr>
          <p:nvPr>
            <p:ph idx="1"/>
          </p:nvPr>
        </p:nvSpPr>
        <p:spPr/>
        <p:txBody>
          <a:bodyPr/>
          <a:lstStyle/>
          <a:p>
            <a:r>
              <a:rPr lang="en-US" dirty="0" smtClean="0"/>
              <a:t>Take your job as a TA more seriously than your own research</a:t>
            </a:r>
          </a:p>
          <a:p>
            <a:r>
              <a:rPr lang="en-US" dirty="0" smtClean="0"/>
              <a:t>Get funding from an agency with a rigid agenda</a:t>
            </a:r>
          </a:p>
          <a:p>
            <a:endParaRPr lang="en-US" dirty="0" smtClean="0"/>
          </a:p>
          <a:p>
            <a:r>
              <a:rPr lang="en-US" dirty="0" smtClean="0"/>
              <a:t>Never ask for feedback on why your funding proposals are unsuccessful</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III: </a:t>
            </a:r>
            <a:r>
              <a:rPr lang="en-US" dirty="0" err="1" smtClean="0"/>
              <a:t>Administrivia</a:t>
            </a:r>
            <a:r>
              <a:rPr lang="en-US" dirty="0" smtClean="0"/>
              <a:t> </a:t>
            </a:r>
            <a:br>
              <a:rPr lang="en-US" dirty="0" smtClean="0"/>
            </a:br>
            <a:r>
              <a:rPr lang="en-US" dirty="0" smtClean="0"/>
              <a:t>	</a:t>
            </a:r>
            <a:r>
              <a:rPr lang="en-US" dirty="0" smtClean="0"/>
              <a:t>			and Politicking</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Administration</a:t>
            </a:r>
            <a:endParaRPr lang="en-US" dirty="0"/>
          </a:p>
        </p:txBody>
      </p:sp>
      <p:sp>
        <p:nvSpPr>
          <p:cNvPr id="5" name="Content Placeholder 4"/>
          <p:cNvSpPr>
            <a:spLocks noGrp="1"/>
          </p:cNvSpPr>
          <p:nvPr>
            <p:ph idx="1"/>
          </p:nvPr>
        </p:nvSpPr>
        <p:spPr/>
        <p:txBody>
          <a:bodyPr/>
          <a:lstStyle/>
          <a:p>
            <a:r>
              <a:rPr lang="en-US" dirty="0" smtClean="0"/>
              <a:t>Alienate the department secretary</a:t>
            </a:r>
          </a:p>
          <a:p>
            <a:r>
              <a:rPr lang="en-US" dirty="0" smtClean="0"/>
              <a:t>Go to a school with cut-throat competition</a:t>
            </a:r>
          </a:p>
          <a:p>
            <a:pPr lvl="1"/>
            <a:r>
              <a:rPr lang="en-US" dirty="0" smtClean="0"/>
              <a:t>Ask Jeff </a:t>
            </a:r>
            <a:r>
              <a:rPr lang="en-US" dirty="0" err="1" smtClean="0"/>
              <a:t>Ondich</a:t>
            </a:r>
            <a:r>
              <a:rPr lang="en-US" dirty="0" smtClean="0"/>
              <a:t> how well he liked Berkeley!</a:t>
            </a:r>
          </a:p>
          <a:p>
            <a:pPr lvl="1"/>
            <a:endParaRPr lang="en-US" dirty="0" smtClean="0"/>
          </a:p>
          <a:p>
            <a:r>
              <a:rPr lang="en-US" dirty="0" smtClean="0"/>
              <a:t>“Academic fights are more brutal than our fights in the real world because the stakes are so low.” – Henry Kissinger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Colleagues</a:t>
            </a:r>
            <a:endParaRPr lang="en-US" dirty="0"/>
          </a:p>
        </p:txBody>
      </p:sp>
      <p:sp>
        <p:nvSpPr>
          <p:cNvPr id="3" name="Content Placeholder 2"/>
          <p:cNvSpPr>
            <a:spLocks noGrp="1"/>
          </p:cNvSpPr>
          <p:nvPr>
            <p:ph idx="1"/>
          </p:nvPr>
        </p:nvSpPr>
        <p:spPr/>
        <p:txBody>
          <a:bodyPr/>
          <a:lstStyle/>
          <a:p>
            <a:r>
              <a:rPr lang="en-US" dirty="0" smtClean="0"/>
              <a:t>Don’t associate with the post-docs – they still have enthusiasm</a:t>
            </a:r>
          </a:p>
          <a:p>
            <a:r>
              <a:rPr lang="en-US" dirty="0" smtClean="0"/>
              <a:t>Don’t network outside your department</a:t>
            </a:r>
          </a:p>
          <a:p>
            <a:endParaRPr lang="en-US" dirty="0" smtClean="0"/>
          </a:p>
          <a:p>
            <a:r>
              <a:rPr lang="en-US" dirty="0" smtClean="0"/>
              <a:t>Don’t take advantage of the long summers to do internships elsewhere</a:t>
            </a:r>
          </a:p>
          <a:p>
            <a:endParaRPr lang="en-US" dirty="0" smtClean="0"/>
          </a:p>
          <a:p>
            <a:pPr lvl="1">
              <a:buNone/>
            </a:pPr>
            <a:endParaRPr lang="en-US" dirty="0" smtClean="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 Coursework </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 school </a:t>
            </a:r>
            <a:r>
              <a:rPr lang="en-US" dirty="0" smtClean="0"/>
              <a:t>≠ Carleton</a:t>
            </a:r>
            <a:endParaRPr lang="en-US" dirty="0"/>
          </a:p>
        </p:txBody>
      </p:sp>
      <p:pic>
        <p:nvPicPr>
          <p:cNvPr id="6" name="Content Placeholder 3" descr="grades dont matter.gif"/>
          <p:cNvPicPr>
            <a:picLocks noChangeAspect="1"/>
          </p:cNvPicPr>
          <p:nvPr/>
        </p:nvPicPr>
        <p:blipFill>
          <a:blip r:embed="rId3"/>
          <a:stretch>
            <a:fillRect/>
          </a:stretch>
        </p:blipFill>
        <p:spPr>
          <a:xfrm>
            <a:off x="527539" y="2362200"/>
            <a:ext cx="8088923" cy="3505200"/>
          </a:xfrm>
          <a:prstGeom prst="rect">
            <a:avLst/>
          </a:prstGeom>
        </p:spPr>
      </p:pic>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helpful coursework tips</a:t>
            </a:r>
            <a:endParaRPr lang="en-US" dirty="0"/>
          </a:p>
        </p:txBody>
      </p:sp>
      <p:sp>
        <p:nvSpPr>
          <p:cNvPr id="3" name="Content Placeholder 2"/>
          <p:cNvSpPr>
            <a:spLocks noGrp="1"/>
          </p:cNvSpPr>
          <p:nvPr>
            <p:ph idx="1"/>
          </p:nvPr>
        </p:nvSpPr>
        <p:spPr/>
        <p:txBody>
          <a:bodyPr/>
          <a:lstStyle/>
          <a:p>
            <a:r>
              <a:rPr lang="en-US" dirty="0" smtClean="0"/>
              <a:t>Take difficult electives</a:t>
            </a:r>
          </a:p>
          <a:p>
            <a:pPr lvl="1"/>
            <a:r>
              <a:rPr lang="en-US" dirty="0" smtClean="0"/>
              <a:t>Personal favorite:  Classical Japanese!</a:t>
            </a:r>
          </a:p>
          <a:p>
            <a:r>
              <a:rPr lang="en-US" dirty="0" smtClean="0"/>
              <a:t>Take lots of courses at once</a:t>
            </a:r>
          </a:p>
          <a:p>
            <a:pPr lvl="1"/>
            <a:r>
              <a:rPr lang="en-US" dirty="0" smtClean="0"/>
              <a:t>“Lots” &gt; 4 (first year), 3 (subsequent years)</a:t>
            </a:r>
          </a:p>
          <a:p>
            <a:pPr lvl="1"/>
            <a:r>
              <a:rPr lang="en-US" dirty="0" smtClean="0"/>
              <a:t>Personal record: 5</a:t>
            </a:r>
          </a:p>
          <a:p>
            <a:pPr lvl="1"/>
            <a:endParaRPr lang="en-US" dirty="0" smtClean="0"/>
          </a:p>
          <a:p>
            <a:r>
              <a:rPr lang="en-US" dirty="0" smtClean="0"/>
              <a:t>Incompletes are a time bomb of failure – get as many as possible.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 Your Advisor</a:t>
            </a:r>
            <a:endParaRPr lang="en-US" dirty="0"/>
          </a:p>
        </p:txBody>
      </p:sp>
      <p:sp>
        <p:nvSpPr>
          <p:cNvPr id="3" name="Text Placeholder 2"/>
          <p:cNvSpPr>
            <a:spLocks noGrp="1"/>
          </p:cNvSpPr>
          <p:nvPr>
            <p:ph type="body" idx="1"/>
          </p:nvPr>
        </p:nvSpPr>
        <p:spPr/>
        <p:txBody>
          <a:bodyPr/>
          <a:lstStyle/>
          <a:p>
            <a:endParaRPr lang="en-US"/>
          </a:p>
        </p:txBody>
      </p:sp>
      <p:pic>
        <p:nvPicPr>
          <p:cNvPr id="4" name="Picture 3" descr="advisor cuts you down.gif"/>
          <p:cNvPicPr>
            <a:picLocks noChangeAspect="1"/>
          </p:cNvPicPr>
          <p:nvPr/>
        </p:nvPicPr>
        <p:blipFill>
          <a:blip r:embed="rId3"/>
          <a:stretch>
            <a:fillRect/>
          </a:stretch>
        </p:blipFill>
        <p:spPr>
          <a:xfrm>
            <a:off x="1066800" y="3210560"/>
            <a:ext cx="7010400" cy="3037840"/>
          </a:xfrm>
          <a:prstGeom prst="rect">
            <a:avLst/>
          </a:prstGeom>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for choosing an advisor</a:t>
            </a:r>
            <a:endParaRPr lang="en-US" dirty="0"/>
          </a:p>
        </p:txBody>
      </p:sp>
      <p:sp>
        <p:nvSpPr>
          <p:cNvPr id="3" name="Content Placeholder 2"/>
          <p:cNvSpPr>
            <a:spLocks noGrp="1"/>
          </p:cNvSpPr>
          <p:nvPr>
            <p:ph idx="1"/>
          </p:nvPr>
        </p:nvSpPr>
        <p:spPr/>
        <p:txBody>
          <a:bodyPr/>
          <a:lstStyle/>
          <a:p>
            <a:r>
              <a:rPr lang="en-US" dirty="0" smtClean="0"/>
              <a:t>Pick a bad advisor</a:t>
            </a:r>
          </a:p>
          <a:p>
            <a:pPr lvl="1"/>
            <a:r>
              <a:rPr lang="en-US" dirty="0" smtClean="0"/>
              <a:t>Doesn’t have to be the </a:t>
            </a:r>
            <a:r>
              <a:rPr lang="en-US" i="1" dirty="0" smtClean="0"/>
              <a:t>worst</a:t>
            </a:r>
            <a:r>
              <a:rPr lang="en-US" dirty="0" smtClean="0"/>
              <a:t> – one that is bad </a:t>
            </a:r>
            <a:r>
              <a:rPr lang="en-US" i="1" dirty="0" smtClean="0"/>
              <a:t>for you</a:t>
            </a:r>
            <a:r>
              <a:rPr lang="en-US" dirty="0" smtClean="0"/>
              <a:t> will do wonders</a:t>
            </a:r>
          </a:p>
          <a:p>
            <a:r>
              <a:rPr lang="en-US" dirty="0" smtClean="0"/>
              <a:t>Negative and snide people make great advisors</a:t>
            </a:r>
          </a:p>
          <a:p>
            <a:r>
              <a:rPr lang="en-US" dirty="0" smtClean="0"/>
              <a:t>See if you can find a poser, or someone with no networking skills</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a dearth of resources for the aspiring grad school failure</a:t>
            </a:r>
            <a:endParaRPr lang="en-US" dirty="0"/>
          </a:p>
        </p:txBody>
      </p:sp>
      <p:sp>
        <p:nvSpPr>
          <p:cNvPr id="4" name="Text Placeholder 3"/>
          <p:cNvSpPr>
            <a:spLocks noGrp="1"/>
          </p:cNvSpPr>
          <p:nvPr>
            <p:ph type="body" idx="1"/>
          </p:nvPr>
        </p:nvSpPr>
        <p:spPr/>
        <p:txBody>
          <a:bodyPr/>
          <a:lstStyle/>
          <a:p>
            <a:r>
              <a:rPr lang="en-US" dirty="0" smtClean="0">
                <a:solidFill>
                  <a:schemeClr val="accent2">
                    <a:lumMod val="40000"/>
                    <a:lumOff val="60000"/>
                  </a:schemeClr>
                </a:solidFill>
              </a:rPr>
              <a:t>http://www.phdcomics.com </a:t>
            </a:r>
            <a:r>
              <a:rPr lang="en-US" dirty="0" smtClean="0"/>
              <a:t>does </a:t>
            </a:r>
            <a:r>
              <a:rPr lang="en-US" i="1" dirty="0" smtClean="0"/>
              <a:t>not</a:t>
            </a:r>
            <a:r>
              <a:rPr lang="en-US" dirty="0" smtClean="0"/>
              <a:t> count as a “resource”!</a:t>
            </a:r>
            <a:endParaRPr lang="en-US" dirty="0"/>
          </a:p>
        </p:txBody>
      </p:sp>
      <p:pic>
        <p:nvPicPr>
          <p:cNvPr id="5" name="Picture 4" descr="slackenerny nap god.gif"/>
          <p:cNvPicPr>
            <a:picLocks noChangeAspect="1"/>
          </p:cNvPicPr>
          <p:nvPr/>
        </p:nvPicPr>
        <p:blipFill>
          <a:blip r:embed="rId3"/>
          <a:stretch>
            <a:fillRect/>
          </a:stretch>
        </p:blipFill>
        <p:spPr>
          <a:xfrm>
            <a:off x="1029122" y="3124200"/>
            <a:ext cx="7085756" cy="32004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Reputation is everything</a:t>
            </a:r>
            <a:endParaRPr lang="en-US" dirty="0"/>
          </a:p>
        </p:txBody>
      </p:sp>
      <p:sp>
        <p:nvSpPr>
          <p:cNvPr id="3" name="Content Placeholder 2"/>
          <p:cNvSpPr>
            <a:spLocks noGrp="1"/>
          </p:cNvSpPr>
          <p:nvPr>
            <p:ph idx="1"/>
          </p:nvPr>
        </p:nvSpPr>
        <p:spPr/>
        <p:txBody>
          <a:bodyPr/>
          <a:lstStyle/>
          <a:p>
            <a:r>
              <a:rPr lang="en-US" dirty="0" smtClean="0"/>
              <a:t>Work with a big-name professor whose reputation is established</a:t>
            </a:r>
          </a:p>
          <a:p>
            <a:r>
              <a:rPr lang="en-US" dirty="0" smtClean="0"/>
              <a:t>Snub the up-and-coming assistant professors</a:t>
            </a:r>
          </a:p>
          <a:p>
            <a:pPr lvl="1"/>
            <a:r>
              <a:rPr lang="en-US" dirty="0" smtClean="0"/>
              <a:t>They </a:t>
            </a:r>
            <a:r>
              <a:rPr lang="en-US" b="1" dirty="0" smtClean="0"/>
              <a:t>can’t</a:t>
            </a:r>
            <a:r>
              <a:rPr lang="en-US" i="1" dirty="0" smtClean="0"/>
              <a:t> </a:t>
            </a:r>
            <a:r>
              <a:rPr lang="en-US" dirty="0" smtClean="0"/>
              <a:t>let you fail</a:t>
            </a:r>
          </a:p>
          <a:p>
            <a:pPr lvl="1"/>
            <a:endParaRPr lang="en-US" dirty="0" smtClean="0"/>
          </a:p>
          <a:p>
            <a:r>
              <a:rPr lang="en-US" dirty="0" smtClean="0"/>
              <a:t>Sleep with your advisor</a:t>
            </a:r>
          </a:p>
          <a:p>
            <a:pPr lvl="1"/>
            <a:r>
              <a:rPr lang="en-US" dirty="0" smtClean="0"/>
              <a:t>Great for a nightmare of drama and stress!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808" y="118872"/>
            <a:ext cx="8241792" cy="1636776"/>
          </a:xfrm>
        </p:spPr>
        <p:txBody>
          <a:bodyPr>
            <a:normAutofit/>
          </a:bodyPr>
          <a:lstStyle/>
          <a:p>
            <a:r>
              <a:rPr lang="en-US" dirty="0" smtClean="0"/>
              <a:t>Part VI: Botching </a:t>
            </a:r>
            <a:br>
              <a:rPr lang="en-US" dirty="0" smtClean="0"/>
            </a:br>
            <a:r>
              <a:rPr lang="en-US" dirty="0" smtClean="0"/>
              <a:t>	</a:t>
            </a:r>
            <a:r>
              <a:rPr lang="en-US" dirty="0" smtClean="0"/>
              <a:t>		your Research</a:t>
            </a:r>
            <a:endParaRPr lang="en-US" dirty="0"/>
          </a:p>
        </p:txBody>
      </p:sp>
      <p:sp>
        <p:nvSpPr>
          <p:cNvPr id="3" name="Text Placeholder 2"/>
          <p:cNvSpPr>
            <a:spLocks noGrp="1"/>
          </p:cNvSpPr>
          <p:nvPr>
            <p:ph type="body" idx="1"/>
          </p:nvPr>
        </p:nvSpPr>
        <p:spPr/>
        <p:txBody>
          <a:bodyPr/>
          <a:lstStyle/>
          <a:p>
            <a:endParaRPr lang="en-US"/>
          </a:p>
        </p:txBody>
      </p:sp>
      <p:pic>
        <p:nvPicPr>
          <p:cNvPr id="4" name="Picture 3" descr="phd-thesis outline.gif"/>
          <p:cNvPicPr>
            <a:picLocks noChangeAspect="1"/>
          </p:cNvPicPr>
          <p:nvPr/>
        </p:nvPicPr>
        <p:blipFill>
          <a:blip r:embed="rId3"/>
          <a:stretch>
            <a:fillRect/>
          </a:stretch>
        </p:blipFill>
        <p:spPr>
          <a:xfrm>
            <a:off x="879231" y="3048000"/>
            <a:ext cx="7385538" cy="3200400"/>
          </a:xfrm>
          <a:prstGeom prst="rect">
            <a:avLst/>
          </a:prstGeom>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topic</a:t>
            </a:r>
            <a:endParaRPr lang="en-US" dirty="0"/>
          </a:p>
        </p:txBody>
      </p:sp>
      <p:sp>
        <p:nvSpPr>
          <p:cNvPr id="3" name="Content Placeholder 2"/>
          <p:cNvSpPr>
            <a:spLocks noGrp="1"/>
          </p:cNvSpPr>
          <p:nvPr>
            <p:ph idx="1"/>
          </p:nvPr>
        </p:nvSpPr>
        <p:spPr/>
        <p:txBody>
          <a:bodyPr/>
          <a:lstStyle/>
          <a:p>
            <a:r>
              <a:rPr lang="en-US" dirty="0" smtClean="0"/>
              <a:t>Dither about it.  Change it … three times.</a:t>
            </a:r>
          </a:p>
          <a:p>
            <a:r>
              <a:rPr lang="en-US" dirty="0" smtClean="0"/>
              <a:t>Work on something you don’t care about</a:t>
            </a:r>
          </a:p>
          <a:p>
            <a:r>
              <a:rPr lang="en-US" dirty="0" smtClean="0"/>
              <a:t>Work on something you hate</a:t>
            </a:r>
          </a:p>
          <a:p>
            <a:r>
              <a:rPr lang="en-US" dirty="0" smtClean="0"/>
              <a:t>Don’t write intermediate papers or give conference talks</a:t>
            </a:r>
          </a:p>
          <a:p>
            <a:r>
              <a:rPr lang="en-US" dirty="0" smtClean="0"/>
              <a:t>Assent to all the stupid decisions your advisor and committee force on you.</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Lose the focus</a:t>
            </a:r>
            <a:endParaRPr lang="en-US" dirty="0"/>
          </a:p>
        </p:txBody>
      </p:sp>
      <p:sp>
        <p:nvSpPr>
          <p:cNvPr id="3" name="Content Placeholder 2"/>
          <p:cNvSpPr>
            <a:spLocks noGrp="1"/>
          </p:cNvSpPr>
          <p:nvPr>
            <p:ph idx="1"/>
          </p:nvPr>
        </p:nvSpPr>
        <p:spPr/>
        <p:txBody>
          <a:bodyPr/>
          <a:lstStyle/>
          <a:p>
            <a:r>
              <a:rPr lang="en-US" dirty="0" smtClean="0"/>
              <a:t>Don’t keep a bibliography</a:t>
            </a:r>
          </a:p>
          <a:p>
            <a:endParaRPr lang="en-US" dirty="0" smtClean="0"/>
          </a:p>
          <a:p>
            <a:r>
              <a:rPr lang="en-US" dirty="0" smtClean="0"/>
              <a:t>Get involved!  </a:t>
            </a:r>
          </a:p>
          <a:p>
            <a:pPr lvl="1"/>
            <a:r>
              <a:rPr lang="en-US" dirty="0" smtClean="0"/>
              <a:t>With politics!</a:t>
            </a:r>
          </a:p>
          <a:p>
            <a:pPr lvl="1"/>
            <a:r>
              <a:rPr lang="en-US" dirty="0" smtClean="0"/>
              <a:t>Crisis counseling on weeknights!</a:t>
            </a:r>
          </a:p>
          <a:p>
            <a:pPr lvl="1"/>
            <a:r>
              <a:rPr lang="en-US" dirty="0" smtClean="0"/>
              <a:t>A vicious, unsuccessful unionization fight!</a:t>
            </a:r>
          </a:p>
          <a:p>
            <a:pPr lvl="1"/>
            <a:r>
              <a:rPr lang="en-US" dirty="0" smtClean="0"/>
              <a:t>Use your imagination here…</a:t>
            </a:r>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VII: Insane Mind</a:t>
            </a:r>
            <a:br>
              <a:rPr lang="en-US" dirty="0" smtClean="0"/>
            </a:br>
            <a:r>
              <a:rPr lang="en-US" dirty="0" smtClean="0"/>
              <a:t>	</a:t>
            </a:r>
            <a:r>
              <a:rPr lang="en-US" dirty="0" smtClean="0"/>
              <a:t>		in Unsound Body</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 maintenance</a:t>
            </a:r>
            <a:endParaRPr lang="en-US" dirty="0"/>
          </a:p>
        </p:txBody>
      </p:sp>
      <p:sp>
        <p:nvSpPr>
          <p:cNvPr id="3" name="Content Placeholder 2"/>
          <p:cNvSpPr>
            <a:spLocks noGrp="1"/>
          </p:cNvSpPr>
          <p:nvPr>
            <p:ph idx="1"/>
          </p:nvPr>
        </p:nvSpPr>
        <p:spPr/>
        <p:txBody>
          <a:bodyPr/>
          <a:lstStyle/>
          <a:p>
            <a:r>
              <a:rPr lang="en-US" dirty="0" smtClean="0"/>
              <a:t>Don’t do any physical activity</a:t>
            </a:r>
          </a:p>
          <a:p>
            <a:r>
              <a:rPr lang="en-US" dirty="0" smtClean="0"/>
              <a:t>Don’t do any extracurricular activity</a:t>
            </a:r>
          </a:p>
          <a:p>
            <a:endParaRPr lang="en-US" dirty="0" smtClean="0"/>
          </a:p>
          <a:p>
            <a:r>
              <a:rPr lang="en-US" b="1" dirty="0" smtClean="0"/>
              <a:t>Never</a:t>
            </a:r>
            <a:r>
              <a:rPr lang="en-US" dirty="0" smtClean="0"/>
              <a:t> see a doctor</a:t>
            </a:r>
          </a:p>
          <a:p>
            <a:pPr lvl="1"/>
            <a:r>
              <a:rPr lang="en-US" dirty="0" smtClean="0"/>
              <a:t>Treat minor illnesses as if they were major</a:t>
            </a:r>
          </a:p>
          <a:p>
            <a:pPr lvl="1"/>
            <a:r>
              <a:rPr lang="en-US" dirty="0" smtClean="0"/>
              <a:t>Ignore major illnesses as if they were minor</a:t>
            </a:r>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a:t>
            </a:r>
            <a:endParaRPr lang="en-US" dirty="0"/>
          </a:p>
        </p:txBody>
      </p:sp>
      <p:sp>
        <p:nvSpPr>
          <p:cNvPr id="3" name="Content Placeholder 2"/>
          <p:cNvSpPr>
            <a:spLocks noGrp="1"/>
          </p:cNvSpPr>
          <p:nvPr>
            <p:ph idx="1"/>
          </p:nvPr>
        </p:nvSpPr>
        <p:spPr/>
        <p:txBody>
          <a:bodyPr/>
          <a:lstStyle/>
          <a:p>
            <a:r>
              <a:rPr lang="en-US" dirty="0" smtClean="0">
                <a:solidFill>
                  <a:srgbClr val="FFFF00"/>
                </a:solidFill>
              </a:rPr>
              <a:t>Leave your major depression untreated</a:t>
            </a:r>
          </a:p>
          <a:p>
            <a:endParaRPr lang="en-US" dirty="0" smtClean="0"/>
          </a:p>
          <a:p>
            <a:r>
              <a:rPr lang="en-US" dirty="0" smtClean="0"/>
              <a:t>Don’t get counseling (individual or group)</a:t>
            </a:r>
          </a:p>
          <a:p>
            <a:r>
              <a:rPr lang="en-US" dirty="0" smtClean="0"/>
              <a:t>Don’t take advantage of support your friends offer you</a:t>
            </a:r>
          </a:p>
          <a:p>
            <a:r>
              <a:rPr lang="en-US" dirty="0" smtClean="0"/>
              <a:t>Better yet – don’t have any friends at all!</a:t>
            </a:r>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10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important …</a:t>
            </a:r>
            <a:endParaRPr lang="en-US" dirty="0"/>
          </a:p>
        </p:txBody>
      </p:sp>
      <p:sp>
        <p:nvSpPr>
          <p:cNvPr id="3" name="Content Placeholder 2"/>
          <p:cNvSpPr>
            <a:spLocks noGrp="1"/>
          </p:cNvSpPr>
          <p:nvPr>
            <p:ph idx="1"/>
          </p:nvPr>
        </p:nvSpPr>
        <p:spPr>
          <a:xfrm>
            <a:off x="457200" y="2841991"/>
            <a:ext cx="8229600" cy="1730009"/>
          </a:xfrm>
        </p:spPr>
        <p:txBody>
          <a:bodyPr>
            <a:normAutofit/>
          </a:bodyPr>
          <a:lstStyle/>
          <a:p>
            <a:pPr algn="ctr">
              <a:buNone/>
            </a:pPr>
            <a:r>
              <a:rPr lang="en-US" sz="8800" b="1" dirty="0" smtClean="0"/>
              <a:t>Go it alone</a:t>
            </a:r>
            <a:endParaRPr lang="en-US" sz="8800" b="1"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VIII: Fallacy of Sunk Costs</a:t>
            </a:r>
            <a:endParaRPr lang="en-US" dirty="0"/>
          </a:p>
        </p:txBody>
      </p:sp>
      <p:sp>
        <p:nvSpPr>
          <p:cNvPr id="3" name="Text Placeholder 2"/>
          <p:cNvSpPr>
            <a:spLocks noGrp="1"/>
          </p:cNvSpPr>
          <p:nvPr>
            <p:ph type="body" idx="1"/>
          </p:nvPr>
        </p:nvSpPr>
        <p:spPr/>
        <p:txBody>
          <a:bodyPr/>
          <a:lstStyle/>
          <a:p>
            <a:endParaRPr lang="en-US"/>
          </a:p>
        </p:txBody>
      </p:sp>
      <p:pic>
        <p:nvPicPr>
          <p:cNvPr id="4" name="Picture 3" descr="life plan vs reality.gif"/>
          <p:cNvPicPr>
            <a:picLocks noChangeAspect="1"/>
          </p:cNvPicPr>
          <p:nvPr/>
        </p:nvPicPr>
        <p:blipFill>
          <a:blip r:embed="rId3"/>
          <a:stretch>
            <a:fillRect/>
          </a:stretch>
        </p:blipFill>
        <p:spPr>
          <a:xfrm>
            <a:off x="762000" y="2971800"/>
            <a:ext cx="7620000" cy="3441700"/>
          </a:xfrm>
          <a:prstGeom prst="rect">
            <a:avLst/>
          </a:prstGeom>
        </p:spPr>
      </p:pic>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personal experience</a:t>
            </a:r>
            <a:endParaRPr lang="en-US" dirty="0"/>
          </a:p>
        </p:txBody>
      </p:sp>
      <p:sp>
        <p:nvSpPr>
          <p:cNvPr id="3" name="Content Placeholder 2"/>
          <p:cNvSpPr>
            <a:spLocks noGrp="1"/>
          </p:cNvSpPr>
          <p:nvPr>
            <p:ph idx="1"/>
          </p:nvPr>
        </p:nvSpPr>
        <p:spPr/>
        <p:txBody>
          <a:bodyPr/>
          <a:lstStyle/>
          <a:p>
            <a:r>
              <a:rPr lang="en-US" dirty="0" smtClean="0"/>
              <a:t>Kid yourself about how well you’re doing</a:t>
            </a:r>
          </a:p>
          <a:p>
            <a:pPr lvl="1"/>
            <a:r>
              <a:rPr lang="en-US" dirty="0" smtClean="0"/>
              <a:t>You’re fully funded – you must be doing great!</a:t>
            </a:r>
          </a:p>
          <a:p>
            <a:pPr lvl="1"/>
            <a:endParaRPr lang="en-US" dirty="0" smtClean="0"/>
          </a:p>
          <a:p>
            <a:r>
              <a:rPr lang="en-US" dirty="0" smtClean="0"/>
              <a:t>Ignore the signs that actually, you really don’t belong in grad school</a:t>
            </a:r>
          </a:p>
          <a:p>
            <a:pPr lvl="1"/>
            <a:r>
              <a:rPr lang="en-US" dirty="0" smtClean="0"/>
              <a:t>You’re fully funded – you must be </a:t>
            </a:r>
            <a:r>
              <a:rPr lang="en-US" dirty="0" smtClean="0"/>
              <a:t>meant for grad school!</a:t>
            </a:r>
            <a:endParaRPr lang="en-US" dirty="0" smtClean="0"/>
          </a:p>
          <a:p>
            <a:pPr lvl="1"/>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are surrounded by success</a:t>
            </a:r>
            <a:endParaRPr lang="en-US" dirty="0"/>
          </a:p>
        </p:txBody>
      </p:sp>
      <p:sp>
        <p:nvSpPr>
          <p:cNvPr id="3" name="Content Placeholder 2"/>
          <p:cNvSpPr>
            <a:spLocks noGrp="1"/>
          </p:cNvSpPr>
          <p:nvPr>
            <p:ph idx="1"/>
          </p:nvPr>
        </p:nvSpPr>
        <p:spPr/>
        <p:txBody>
          <a:bodyPr/>
          <a:lstStyle/>
          <a:p>
            <a:r>
              <a:rPr lang="en-US" dirty="0" smtClean="0"/>
              <a:t>Y</a:t>
            </a:r>
            <a:r>
              <a:rPr lang="en-US" dirty="0" smtClean="0"/>
              <a:t>our professors all succeeded in grad school</a:t>
            </a:r>
          </a:p>
          <a:p>
            <a:pPr lvl="1"/>
            <a:r>
              <a:rPr lang="en-US" dirty="0" smtClean="0"/>
              <a:t>(Exception:  Anya </a:t>
            </a:r>
            <a:r>
              <a:rPr lang="en-US" dirty="0" err="1" smtClean="0"/>
              <a:t>Dotlibova</a:t>
            </a:r>
            <a:r>
              <a:rPr lang="en-US" dirty="0" smtClean="0"/>
              <a:t>)</a:t>
            </a:r>
          </a:p>
          <a:p>
            <a:r>
              <a:rPr lang="en-US" dirty="0" smtClean="0"/>
              <a:t>It’s hard to learn about failure by studying success</a:t>
            </a:r>
          </a:p>
          <a:p>
            <a:endParaRPr lang="en-US" dirty="0" smtClean="0"/>
          </a:p>
          <a:p>
            <a:r>
              <a:rPr lang="en-US" dirty="0" smtClean="0"/>
              <a:t>Heck, it’s hard to learn about </a:t>
            </a:r>
            <a:r>
              <a:rPr lang="en-US" i="1" dirty="0" smtClean="0"/>
              <a:t>success</a:t>
            </a:r>
            <a:r>
              <a:rPr lang="en-US" b="1" i="1" dirty="0" smtClean="0"/>
              <a:t> </a:t>
            </a:r>
            <a:r>
              <a:rPr lang="en-US" dirty="0" smtClean="0"/>
              <a:t>by studying success!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Trapped</a:t>
            </a:r>
            <a:endParaRPr lang="en-US" dirty="0"/>
          </a:p>
        </p:txBody>
      </p:sp>
      <p:sp>
        <p:nvSpPr>
          <p:cNvPr id="3" name="Content Placeholder 2"/>
          <p:cNvSpPr>
            <a:spLocks noGrp="1"/>
          </p:cNvSpPr>
          <p:nvPr>
            <p:ph idx="1"/>
          </p:nvPr>
        </p:nvSpPr>
        <p:spPr/>
        <p:txBody>
          <a:bodyPr/>
          <a:lstStyle/>
          <a:p>
            <a:r>
              <a:rPr lang="en-US" dirty="0" smtClean="0"/>
              <a:t>Don’t make an escape plan</a:t>
            </a:r>
          </a:p>
          <a:p>
            <a:pPr lvl="1"/>
            <a:r>
              <a:rPr lang="en-US" dirty="0" smtClean="0"/>
              <a:t>Better kicked out than a graceful exit on your own terms</a:t>
            </a:r>
          </a:p>
          <a:p>
            <a:r>
              <a:rPr lang="en-US" dirty="0" smtClean="0"/>
              <a:t>Don’t pick up the MA on the way out the door</a:t>
            </a:r>
          </a:p>
          <a:p>
            <a:r>
              <a:rPr lang="en-US" dirty="0" smtClean="0"/>
              <a:t>Burn all your bridges</a:t>
            </a:r>
          </a:p>
          <a:p>
            <a:pPr lvl="1"/>
            <a:r>
              <a:rPr lang="en-US" dirty="0" smtClean="0"/>
              <a:t>Poison all the wells, too</a:t>
            </a:r>
          </a:p>
          <a:p>
            <a:r>
              <a:rPr lang="en-US" dirty="0" smtClean="0"/>
              <a:t>Calibrate your self-worth on your failure at academia</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Fail</a:t>
            </a:r>
            <a:br>
              <a:rPr lang="en-US" dirty="0" smtClean="0"/>
            </a:br>
            <a:r>
              <a:rPr lang="en-US" dirty="0" smtClean="0"/>
              <a:t>at Grad School</a:t>
            </a:r>
            <a:endParaRPr lang="en-US" dirty="0"/>
          </a:p>
        </p:txBody>
      </p:sp>
      <p:sp>
        <p:nvSpPr>
          <p:cNvPr id="3" name="Subtitle 2"/>
          <p:cNvSpPr>
            <a:spLocks noGrp="1"/>
          </p:cNvSpPr>
          <p:nvPr>
            <p:ph type="subTitle" idx="1"/>
          </p:nvPr>
        </p:nvSpPr>
        <p:spPr/>
        <p:txBody>
          <a:bodyPr>
            <a:normAutofit/>
          </a:bodyPr>
          <a:lstStyle/>
          <a:p>
            <a:r>
              <a:rPr lang="en-US" dirty="0" smtClean="0"/>
              <a:t>John </a:t>
            </a:r>
            <a:r>
              <a:rPr lang="en-US" dirty="0" smtClean="0"/>
              <a:t>S. Costello</a:t>
            </a:r>
            <a:endParaRPr lang="en-US" dirty="0" smtClean="0"/>
          </a:p>
          <a:p>
            <a:r>
              <a:rPr lang="en-US" dirty="0" smtClean="0"/>
              <a:t>B.A., Carleton </a:t>
            </a:r>
            <a:r>
              <a:rPr lang="en-US" dirty="0" smtClean="0"/>
              <a:t>’95</a:t>
            </a:r>
          </a:p>
          <a:p>
            <a:r>
              <a:rPr lang="en-US" dirty="0" smtClean="0"/>
              <a:t>Drop-out</a:t>
            </a:r>
            <a:r>
              <a:rPr lang="en-US" dirty="0" smtClean="0"/>
              <a:t>, University of Arizona ’04</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Fail</a:t>
            </a:r>
            <a:br>
              <a:rPr lang="en-US" dirty="0" smtClean="0"/>
            </a:br>
            <a:r>
              <a:rPr lang="en-US" dirty="0" smtClean="0"/>
              <a:t>at Grad School</a:t>
            </a:r>
            <a:endParaRPr lang="en-US" dirty="0"/>
          </a:p>
        </p:txBody>
      </p:sp>
      <p:sp>
        <p:nvSpPr>
          <p:cNvPr id="3" name="Subtitle 2"/>
          <p:cNvSpPr>
            <a:spLocks noGrp="1"/>
          </p:cNvSpPr>
          <p:nvPr>
            <p:ph type="subTitle" idx="1"/>
          </p:nvPr>
        </p:nvSpPr>
        <p:spPr/>
        <p:txBody>
          <a:bodyPr>
            <a:normAutofit/>
          </a:bodyPr>
          <a:lstStyle/>
          <a:p>
            <a:r>
              <a:rPr lang="en-US" dirty="0" smtClean="0"/>
              <a:t>John </a:t>
            </a:r>
            <a:r>
              <a:rPr lang="en-US" dirty="0" smtClean="0"/>
              <a:t>S. Costello</a:t>
            </a:r>
            <a:endParaRPr lang="en-US" dirty="0" smtClean="0"/>
          </a:p>
          <a:p>
            <a:r>
              <a:rPr lang="en-US" dirty="0" smtClean="0"/>
              <a:t>B.A., Carleton ’95</a:t>
            </a:r>
          </a:p>
          <a:p>
            <a:r>
              <a:rPr lang="en-US" sz="2400" dirty="0" smtClean="0">
                <a:solidFill>
                  <a:srgbClr val="FF0000"/>
                </a:solidFill>
                <a:latin typeface="John Mark Three" pitchFamily="2" charset="0"/>
              </a:rPr>
              <a:t>&gt; M.S., University of Arizona ’99</a:t>
            </a:r>
          </a:p>
          <a:p>
            <a:pPr>
              <a:lnSpc>
                <a:spcPts val="1200"/>
              </a:lnSpc>
            </a:pPr>
            <a:r>
              <a:rPr lang="en-US" dirty="0" smtClean="0"/>
              <a:t>Drop-out, University of Arizona ’04</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Miscellanea</a:t>
            </a:r>
            <a:endParaRPr lang="en-US" dirty="0"/>
          </a:p>
        </p:txBody>
      </p:sp>
      <p:sp>
        <p:nvSpPr>
          <p:cNvPr id="3" name="Text Placeholder 2"/>
          <p:cNvSpPr>
            <a:spLocks noGrp="1"/>
          </p:cNvSpPr>
          <p:nvPr>
            <p:ph type="body" idx="1"/>
          </p:nvPr>
        </p:nvSpPr>
        <p:spPr/>
        <p:txBody>
          <a:bodyPr/>
          <a:lstStyle/>
          <a:p>
            <a:endParaRPr lang="en-US"/>
          </a:p>
        </p:txBody>
      </p:sp>
      <p:pic>
        <p:nvPicPr>
          <p:cNvPr id="4" name="Picture 3" descr="phd-procrastinate-couch.gif"/>
          <p:cNvPicPr>
            <a:picLocks noChangeAspect="1"/>
          </p:cNvPicPr>
          <p:nvPr/>
        </p:nvPicPr>
        <p:blipFill>
          <a:blip r:embed="rId3"/>
          <a:stretch>
            <a:fillRect/>
          </a:stretch>
        </p:blipFill>
        <p:spPr>
          <a:xfrm>
            <a:off x="967154" y="2971800"/>
            <a:ext cx="7209692" cy="3124200"/>
          </a:xfrm>
          <a:prstGeom prst="rect">
            <a:avLst/>
          </a:prstGeom>
        </p:spPr>
      </p:pic>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Your sense of irony</a:t>
            </a:r>
            <a:endParaRPr lang="en-US" dirty="0"/>
          </a:p>
        </p:txBody>
      </p:sp>
      <p:sp>
        <p:nvSpPr>
          <p:cNvPr id="5" name="Content Placeholder 4"/>
          <p:cNvSpPr>
            <a:spLocks noGrp="1"/>
          </p:cNvSpPr>
          <p:nvPr>
            <p:ph idx="1"/>
          </p:nvPr>
        </p:nvSpPr>
        <p:spPr/>
        <p:txBody>
          <a:bodyPr/>
          <a:lstStyle/>
          <a:p>
            <a:r>
              <a:rPr lang="en-US" dirty="0" smtClean="0"/>
              <a:t>Imagine that Jorge Cham's comic </a:t>
            </a:r>
            <a:r>
              <a:rPr lang="en-US" i="1" dirty="0" smtClean="0"/>
              <a:t>Ph.D.</a:t>
            </a:r>
            <a:r>
              <a:rPr lang="en-US" dirty="0" smtClean="0"/>
              <a:t> is just a bunch of funny jokes. </a:t>
            </a:r>
          </a:p>
          <a:p>
            <a:pPr lvl="1"/>
            <a:r>
              <a:rPr lang="en-US" dirty="0" smtClean="0"/>
              <a:t>Imagine that this talk is just a bunch of funny jokes.</a:t>
            </a:r>
          </a:p>
          <a:p>
            <a:endParaRPr lang="en-US" dirty="0"/>
          </a:p>
        </p:txBody>
      </p:sp>
      <p:pic>
        <p:nvPicPr>
          <p:cNvPr id="6" name="Picture 5" descr="phd-undergrads.gif"/>
          <p:cNvPicPr>
            <a:picLocks noChangeAspect="1"/>
          </p:cNvPicPr>
          <p:nvPr/>
        </p:nvPicPr>
        <p:blipFill>
          <a:blip r:embed="rId3"/>
          <a:stretch>
            <a:fillRect/>
          </a:stretch>
        </p:blipFill>
        <p:spPr>
          <a:xfrm>
            <a:off x="2362200" y="3657600"/>
            <a:ext cx="6477000" cy="2806700"/>
          </a:xfrm>
          <a:prstGeom prst="rect">
            <a:avLst/>
          </a:prstGeom>
        </p:spPr>
      </p:pic>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 … </a:t>
            </a:r>
            <a:endParaRPr lang="en-US" dirty="0"/>
          </a:p>
        </p:txBody>
      </p:sp>
      <p:sp>
        <p:nvSpPr>
          <p:cNvPr id="3" name="Content Placeholder 2"/>
          <p:cNvSpPr>
            <a:spLocks noGrp="1"/>
          </p:cNvSpPr>
          <p:nvPr>
            <p:ph idx="1"/>
          </p:nvPr>
        </p:nvSpPr>
        <p:spPr/>
        <p:txBody>
          <a:bodyPr/>
          <a:lstStyle/>
          <a:p>
            <a:r>
              <a:rPr lang="en-US" dirty="0" smtClean="0"/>
              <a:t>Successful grad students can’t avoid everything I’ve talked about.</a:t>
            </a:r>
          </a:p>
          <a:p>
            <a:pPr lvl="1"/>
            <a:r>
              <a:rPr lang="en-US" dirty="0" smtClean="0"/>
              <a:t>If you’re only doing a couple things on the list, you’re not trying hard enough.  </a:t>
            </a:r>
          </a:p>
          <a:p>
            <a:pPr lvl="1"/>
            <a:r>
              <a:rPr lang="en-US" dirty="0" smtClean="0"/>
              <a:t>To ensure failure, do as many as possible!</a:t>
            </a:r>
          </a:p>
          <a:p>
            <a:endParaRPr lang="en-US" dirty="0" smtClean="0"/>
          </a:p>
          <a:p>
            <a:r>
              <a:rPr lang="en-US" dirty="0" smtClean="0"/>
              <a:t>Even the best and brightest drop out!  Failure is not just for losers!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Happy(?) Ending</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Text Placeholder 2"/>
          <p:cNvSpPr>
            <a:spLocks noGrp="1"/>
          </p:cNvSpPr>
          <p:nvPr>
            <p:ph type="body" idx="1"/>
          </p:nvPr>
        </p:nvSpPr>
        <p:spPr>
          <a:xfrm>
            <a:off x="560832" y="5257800"/>
            <a:ext cx="8022336" cy="1295400"/>
          </a:xfrm>
        </p:spPr>
        <p:txBody>
          <a:bodyPr>
            <a:normAutofit/>
          </a:bodyPr>
          <a:lstStyle/>
          <a:p>
            <a:r>
              <a:rPr lang="en-US" sz="2400" dirty="0" smtClean="0"/>
              <a:t>These slides are available at </a:t>
            </a:r>
            <a:r>
              <a:rPr lang="en-US" sz="2400" dirty="0" smtClean="0">
                <a:solidFill>
                  <a:schemeClr val="accent2">
                    <a:lumMod val="40000"/>
                    <a:lumOff val="60000"/>
                  </a:schemeClr>
                </a:solidFill>
              </a:rPr>
              <a:t>http://joxn.org/fail</a:t>
            </a:r>
          </a:p>
          <a:p>
            <a:r>
              <a:rPr lang="en-US" sz="2800" b="1" dirty="0" smtClean="0">
                <a:solidFill>
                  <a:schemeClr val="accent1">
                    <a:lumMod val="60000"/>
                    <a:lumOff val="40000"/>
                  </a:schemeClr>
                </a:solidFill>
              </a:rPr>
              <a:t>Please pick up “The Last Slide” on your way out.</a:t>
            </a:r>
            <a:endParaRPr lang="en-US" sz="2800" b="1" dirty="0">
              <a:solidFill>
                <a:schemeClr val="accent1">
                  <a:lumMod val="60000"/>
                  <a:lumOff val="40000"/>
                </a:schemeClr>
              </a:solidFill>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Last Slide:  Best wishes!</a:t>
            </a:r>
            <a:endParaRPr lang="en-US" dirty="0"/>
          </a:p>
        </p:txBody>
      </p:sp>
      <p:sp>
        <p:nvSpPr>
          <p:cNvPr id="3" name="Content Placeholder 2"/>
          <p:cNvSpPr>
            <a:spLocks noGrp="1"/>
          </p:cNvSpPr>
          <p:nvPr>
            <p:ph idx="1"/>
          </p:nvPr>
        </p:nvSpPr>
        <p:spPr>
          <a:xfrm>
            <a:off x="457200" y="1600201"/>
            <a:ext cx="8229600" cy="4800600"/>
          </a:xfrm>
        </p:spPr>
        <p:txBody>
          <a:bodyPr/>
          <a:lstStyle/>
          <a:p>
            <a:r>
              <a:rPr lang="en-US" sz="2200" dirty="0" smtClean="0"/>
              <a:t>Really ask:  do you need to go to grad school?</a:t>
            </a:r>
          </a:p>
          <a:p>
            <a:pPr lvl="1"/>
            <a:r>
              <a:rPr lang="en-US" sz="2200" dirty="0" smtClean="0"/>
              <a:t>(If “Yes”, would a Master’s degree be sufficient?)</a:t>
            </a:r>
          </a:p>
          <a:p>
            <a:r>
              <a:rPr lang="en-US" sz="2200" dirty="0" smtClean="0"/>
              <a:t>Take time off before you go!</a:t>
            </a:r>
          </a:p>
          <a:p>
            <a:r>
              <a:rPr lang="en-US" sz="2200" dirty="0" smtClean="0"/>
              <a:t>Have a hobby – preferably something physical, with defined time boundaries.</a:t>
            </a:r>
          </a:p>
          <a:p>
            <a:r>
              <a:rPr lang="en-US" sz="2200" dirty="0" smtClean="0"/>
              <a:t>Get treatment (therapy, drugs) for depression!</a:t>
            </a:r>
          </a:p>
          <a:p>
            <a:r>
              <a:rPr lang="en-US" sz="2200" dirty="0" smtClean="0"/>
              <a:t>Get </a:t>
            </a:r>
            <a:r>
              <a:rPr lang="en-US" sz="2200" dirty="0" smtClean="0"/>
              <a:t>your coursework, qualifying exams, language requirements, Master’s requirements, and  other academic requirements out of the way as quickly as humanly possible.</a:t>
            </a:r>
          </a:p>
          <a:p>
            <a:r>
              <a:rPr lang="en-US" sz="2200" dirty="0" smtClean="0"/>
              <a:t>Keep a laser-like focus on the goal: </a:t>
            </a:r>
            <a:r>
              <a:rPr lang="en-US" sz="2200" b="1" dirty="0" smtClean="0"/>
              <a:t>Grad school is not liberal arts college.  The goal is to do enough original research to write some papers and a dissertation  so you can get the hell out.</a:t>
            </a:r>
          </a:p>
          <a:p>
            <a:r>
              <a:rPr lang="en-US" sz="2200" dirty="0" smtClean="0"/>
              <a:t>Carleton prepares you well for this – you’ll do great!</a:t>
            </a:r>
            <a:endParaRPr lang="en-US" sz="2200" dirty="0" smtClean="0"/>
          </a:p>
          <a:p>
            <a:pPr>
              <a:buNone/>
            </a:pPr>
            <a:endParaRPr lang="en-US" sz="2200"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 </a:t>
            </a:r>
            <a:r>
              <a:rPr lang="en-US" b="0" dirty="0" smtClean="0"/>
              <a:t>is idiosyncratic;</a:t>
            </a:r>
            <a:r>
              <a:rPr lang="en-US" dirty="0" smtClean="0"/>
              <a:t/>
            </a:r>
            <a:br>
              <a:rPr lang="en-US" dirty="0" smtClean="0"/>
            </a:br>
            <a:r>
              <a:rPr lang="en-US" dirty="0" smtClean="0"/>
              <a:t>				Failure </a:t>
            </a:r>
            <a:r>
              <a:rPr lang="en-US" b="0" dirty="0" smtClean="0"/>
              <a:t>is universal</a:t>
            </a:r>
            <a:endParaRPr lang="en-US" b="0" dirty="0"/>
          </a:p>
        </p:txBody>
      </p:sp>
      <p:sp>
        <p:nvSpPr>
          <p:cNvPr id="3" name="Content Placeholder 2"/>
          <p:cNvSpPr>
            <a:spLocks noGrp="1"/>
          </p:cNvSpPr>
          <p:nvPr>
            <p:ph idx="1"/>
          </p:nvPr>
        </p:nvSpPr>
        <p:spPr/>
        <p:txBody>
          <a:bodyPr>
            <a:normAutofit/>
          </a:bodyPr>
          <a:lstStyle/>
          <a:p>
            <a:r>
              <a:rPr lang="ru-RU" dirty="0" smtClean="0"/>
              <a:t>« </a:t>
            </a:r>
            <a:r>
              <a:rPr lang="ru-RU" dirty="0" smtClean="0"/>
              <a:t>Все </a:t>
            </a:r>
            <a:r>
              <a:rPr lang="ru-RU" dirty="0" smtClean="0"/>
              <a:t>счастливые семьи похожи друг на друга, каждая несчастливая семья несчастлива по-своему</a:t>
            </a:r>
            <a:r>
              <a:rPr lang="ru-RU" dirty="0" smtClean="0"/>
              <a:t>.»</a:t>
            </a:r>
            <a:r>
              <a:rPr lang="en-US" dirty="0" smtClean="0"/>
              <a:t> </a:t>
            </a:r>
          </a:p>
          <a:p>
            <a:pPr>
              <a:buNone/>
            </a:pPr>
            <a:r>
              <a:rPr lang="en-US" dirty="0" smtClean="0"/>
              <a:t>				– </a:t>
            </a:r>
            <a:r>
              <a:rPr lang="az-Cyrl-AZ" i="1" dirty="0" smtClean="0"/>
              <a:t>Лев Николаевич Толстой </a:t>
            </a:r>
            <a:endParaRPr lang="en-US" dirty="0" smtClean="0"/>
          </a:p>
          <a:p>
            <a:endParaRPr lang="en-US" dirty="0" smtClean="0"/>
          </a:p>
          <a:p>
            <a:r>
              <a:rPr lang="en-US" dirty="0" smtClean="0"/>
              <a:t>“Unsuccessful grad students are all alike; successful grad students are successful each in their own ways.”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Nobody is really eager to come give this talk</a:t>
            </a:r>
            <a:endParaRPr lang="en-US" dirty="0"/>
          </a:p>
        </p:txBody>
      </p:sp>
      <p:sp>
        <p:nvSpPr>
          <p:cNvPr id="3" name="Content Placeholder 2"/>
          <p:cNvSpPr>
            <a:spLocks noGrp="1"/>
          </p:cNvSpPr>
          <p:nvPr>
            <p:ph idx="1"/>
          </p:nvPr>
        </p:nvSpPr>
        <p:spPr/>
        <p:txBody>
          <a:bodyPr/>
          <a:lstStyle/>
          <a:p>
            <a:r>
              <a:rPr lang="en-US" dirty="0" smtClean="0"/>
              <a:t>Because it means issuing an up-front apology…</a:t>
            </a:r>
            <a:endParaRPr lang="en-US" dirty="0" smtClean="0"/>
          </a:p>
          <a:p>
            <a:r>
              <a:rPr lang="en-US" dirty="0" smtClean="0"/>
              <a:t>… to the people who wrote you the recommendations that got you into grad school.</a:t>
            </a:r>
          </a:p>
          <a:p>
            <a:endParaRPr lang="en-US" dirty="0" smtClean="0"/>
          </a:p>
          <a:p>
            <a:r>
              <a:rPr lang="en-US" dirty="0" smtClean="0"/>
              <a:t>Sam, Gail, Diane, Anne – I’m sorry I ended up letting you down.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Going to grad school</a:t>
            </a:r>
            <a:endParaRPr lang="en-US" dirty="0"/>
          </a:p>
        </p:txBody>
      </p:sp>
      <p:sp>
        <p:nvSpPr>
          <p:cNvPr id="3" name="Text Placeholder 2"/>
          <p:cNvSpPr>
            <a:spLocks noGrp="1"/>
          </p:cNvSpPr>
          <p:nvPr>
            <p:ph type="body" idx="1"/>
          </p:nvPr>
        </p:nvSpPr>
        <p:spPr/>
        <p:txBody>
          <a:bodyPr/>
          <a:lstStyle/>
          <a:p>
            <a:r>
              <a:rPr lang="en-US" dirty="0" smtClean="0"/>
              <a:t>You can’t drop out if you don’t go!</a:t>
            </a:r>
            <a:endParaRPr lang="en-US" dirty="0"/>
          </a:p>
        </p:txBody>
      </p:sp>
      <p:pic>
        <p:nvPicPr>
          <p:cNvPr id="4" name="Picture 3" descr="prospective grad student 2.gif"/>
          <p:cNvPicPr>
            <a:picLocks noChangeAspect="1"/>
          </p:cNvPicPr>
          <p:nvPr/>
        </p:nvPicPr>
        <p:blipFill>
          <a:blip r:embed="rId3"/>
          <a:stretch>
            <a:fillRect/>
          </a:stretch>
        </p:blipFill>
        <p:spPr>
          <a:xfrm>
            <a:off x="869976" y="3124200"/>
            <a:ext cx="7404049" cy="3048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grad school the goal</a:t>
            </a:r>
            <a:endParaRPr lang="en-US" dirty="0"/>
          </a:p>
        </p:txBody>
      </p:sp>
      <p:sp>
        <p:nvSpPr>
          <p:cNvPr id="3" name="Content Placeholder 2"/>
          <p:cNvSpPr>
            <a:spLocks noGrp="1"/>
          </p:cNvSpPr>
          <p:nvPr>
            <p:ph idx="1"/>
          </p:nvPr>
        </p:nvSpPr>
        <p:spPr/>
        <p:txBody>
          <a:bodyPr/>
          <a:lstStyle/>
          <a:p>
            <a:r>
              <a:rPr lang="en-US" dirty="0" smtClean="0"/>
              <a:t>Academia is what you’ve known all your life!</a:t>
            </a:r>
          </a:p>
          <a:p>
            <a:r>
              <a:rPr lang="en-US" dirty="0" smtClean="0"/>
              <a:t>Go with what seems comfortable and familiar!</a:t>
            </a:r>
          </a:p>
          <a:p>
            <a:r>
              <a:rPr lang="en-US" dirty="0" smtClean="0"/>
              <a:t>Don’t look at your life goals and ask if they’re achievable without grad school.</a:t>
            </a:r>
          </a:p>
          <a:p>
            <a:endParaRPr lang="en-US" dirty="0" smtClean="0"/>
          </a:p>
          <a:p>
            <a:r>
              <a:rPr lang="en-US" dirty="0" smtClean="0">
                <a:solidFill>
                  <a:srgbClr val="FFFF00"/>
                </a:solidFill>
              </a:rPr>
              <a:t>Never take time off! </a:t>
            </a:r>
          </a:p>
          <a:p>
            <a:pPr lvl="1"/>
            <a:r>
              <a:rPr lang="en-US" dirty="0" smtClean="0"/>
              <a:t>Wasting the freedom of your early 20s while failing at grad school scores you double.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your school carefully</a:t>
            </a:r>
            <a:endParaRPr lang="en-US" dirty="0"/>
          </a:p>
        </p:txBody>
      </p:sp>
      <p:sp>
        <p:nvSpPr>
          <p:cNvPr id="3" name="Content Placeholder 2"/>
          <p:cNvSpPr>
            <a:spLocks noGrp="1"/>
          </p:cNvSpPr>
          <p:nvPr>
            <p:ph idx="1"/>
          </p:nvPr>
        </p:nvSpPr>
        <p:spPr>
          <a:xfrm>
            <a:off x="457200" y="1546591"/>
            <a:ext cx="8229600" cy="5082809"/>
          </a:xfrm>
        </p:spPr>
        <p:txBody>
          <a:bodyPr>
            <a:normAutofit/>
          </a:bodyPr>
          <a:lstStyle/>
          <a:p>
            <a:r>
              <a:rPr lang="en-US" dirty="0" smtClean="0"/>
              <a:t>Don’t ask hard questions about placement rates or funding opportunities.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Go to a school which is a bad fit for you.</a:t>
            </a:r>
          </a:p>
          <a:p>
            <a:pPr lvl="1"/>
            <a:r>
              <a:rPr lang="en-US" dirty="0" smtClean="0"/>
              <a:t>“Math is Math everywhere!”</a:t>
            </a:r>
            <a:endParaRPr lang="en-US" dirty="0"/>
          </a:p>
        </p:txBody>
      </p:sp>
      <p:pic>
        <p:nvPicPr>
          <p:cNvPr id="5" name="Picture 4" descr="phd-department recruiting statistics.gif"/>
          <p:cNvPicPr>
            <a:picLocks noChangeAspect="1"/>
          </p:cNvPicPr>
          <p:nvPr/>
        </p:nvPicPr>
        <p:blipFill>
          <a:blip r:embed="rId3"/>
          <a:stretch>
            <a:fillRect/>
          </a:stretch>
        </p:blipFill>
        <p:spPr>
          <a:xfrm>
            <a:off x="1371600" y="2712720"/>
            <a:ext cx="6400800" cy="277368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Funding</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6799</TotalTime>
  <Words>4041</Words>
  <Application>Microsoft Office PowerPoint</Application>
  <PresentationFormat>On-screen Show (4:3)</PresentationFormat>
  <Paragraphs>316</Paragraphs>
  <Slides>38</Slides>
  <Notes>35</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Module</vt:lpstr>
      <vt:lpstr>How to Fail at Grad School</vt:lpstr>
      <vt:lpstr>There is a dearth of resources for the aspiring grad school failure</vt:lpstr>
      <vt:lpstr>You are surrounded by success</vt:lpstr>
      <vt:lpstr>Success is idiosyncratic;     Failure is universal</vt:lpstr>
      <vt:lpstr>Nobody is really eager to come give this talk</vt:lpstr>
      <vt:lpstr>Part I:  Going to grad school</vt:lpstr>
      <vt:lpstr>Make grad school the goal</vt:lpstr>
      <vt:lpstr>Choose your school carefully</vt:lpstr>
      <vt:lpstr>Part II: Funding</vt:lpstr>
      <vt:lpstr>Self-funding</vt:lpstr>
      <vt:lpstr>Departmental funding</vt:lpstr>
      <vt:lpstr>Part III: Administrivia      and Politicking</vt:lpstr>
      <vt:lpstr>Administration</vt:lpstr>
      <vt:lpstr>Colleagues</vt:lpstr>
      <vt:lpstr>Part IV: Coursework </vt:lpstr>
      <vt:lpstr>Grad school ≠ Carleton</vt:lpstr>
      <vt:lpstr>More helpful coursework tips</vt:lpstr>
      <vt:lpstr>Part V: Your Advisor</vt:lpstr>
      <vt:lpstr>Tips for choosing an advisor</vt:lpstr>
      <vt:lpstr>Reputation is everything</vt:lpstr>
      <vt:lpstr>Part VI: Botching     your Research</vt:lpstr>
      <vt:lpstr>Your topic</vt:lpstr>
      <vt:lpstr>Lose the focus</vt:lpstr>
      <vt:lpstr>Part VII: Insane Mind    in Unsound Body</vt:lpstr>
      <vt:lpstr>Routine maintenance</vt:lpstr>
      <vt:lpstr>Mental health</vt:lpstr>
      <vt:lpstr>Most important …</vt:lpstr>
      <vt:lpstr>Part VIII: Fallacy of Sunk Costs</vt:lpstr>
      <vt:lpstr>From personal experience</vt:lpstr>
      <vt:lpstr>Trapped</vt:lpstr>
      <vt:lpstr>How to Fail at Grad School</vt:lpstr>
      <vt:lpstr>How to Fail at Grad School</vt:lpstr>
      <vt:lpstr>Miscellanea</vt:lpstr>
      <vt:lpstr>Your sense of irony</vt:lpstr>
      <vt:lpstr>In conclusion … </vt:lpstr>
      <vt:lpstr>The Happy(?) Ending</vt:lpstr>
      <vt:lpstr>Question &amp; Answer</vt:lpstr>
      <vt:lpstr>The Last Slide:  Best wishes!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Fail at Grad School</dc:title>
  <dc:creator>John S Costello</dc:creator>
  <cp:lastModifiedBy>John S Costello</cp:lastModifiedBy>
  <cp:revision>184</cp:revision>
  <dcterms:created xsi:type="dcterms:W3CDTF">2008-02-29T02:48:39Z</dcterms:created>
  <dcterms:modified xsi:type="dcterms:W3CDTF">2008-03-04T20:09:13Z</dcterms:modified>
</cp:coreProperties>
</file>